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0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6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8" r:id="rId20"/>
    <p:sldId id="279" r:id="rId21"/>
    <p:sldId id="280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1" r:id="rId3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E0309AE-34E3-4103-8673-6B695F958BE9}" type="datetimeFigureOut">
              <a:rPr lang="pl-PL" smtClean="0"/>
              <a:pPr/>
              <a:t>2017-04-27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9D0F77E-934B-478A-999B-8785D93B520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309AE-34E3-4103-8673-6B695F958BE9}" type="datetimeFigureOut">
              <a:rPr lang="pl-PL" smtClean="0"/>
              <a:pPr/>
              <a:t>2017-04-27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D0F77E-934B-478A-999B-8785D93B520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309AE-34E3-4103-8673-6B695F958BE9}" type="datetimeFigureOut">
              <a:rPr lang="pl-PL" smtClean="0"/>
              <a:pPr/>
              <a:t>2017-04-27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D0F77E-934B-478A-999B-8785D93B520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309AE-34E3-4103-8673-6B695F958BE9}" type="datetimeFigureOut">
              <a:rPr lang="pl-PL" smtClean="0"/>
              <a:pPr/>
              <a:t>2017-04-27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D0F77E-934B-478A-999B-8785D93B520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309AE-34E3-4103-8673-6B695F958BE9}" type="datetimeFigureOut">
              <a:rPr lang="pl-PL" smtClean="0"/>
              <a:pPr/>
              <a:t>2017-04-27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D0F77E-934B-478A-999B-8785D93B520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309AE-34E3-4103-8673-6B695F958BE9}" type="datetimeFigureOut">
              <a:rPr lang="pl-PL" smtClean="0"/>
              <a:pPr/>
              <a:t>2017-04-27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D0F77E-934B-478A-999B-8785D93B520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309AE-34E3-4103-8673-6B695F958BE9}" type="datetimeFigureOut">
              <a:rPr lang="pl-PL" smtClean="0"/>
              <a:pPr/>
              <a:t>2017-04-27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D0F77E-934B-478A-999B-8785D93B520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309AE-34E3-4103-8673-6B695F958BE9}" type="datetimeFigureOut">
              <a:rPr lang="pl-PL" smtClean="0"/>
              <a:pPr/>
              <a:t>2017-04-27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D0F77E-934B-478A-999B-8785D93B520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309AE-34E3-4103-8673-6B695F958BE9}" type="datetimeFigureOut">
              <a:rPr lang="pl-PL" smtClean="0"/>
              <a:pPr/>
              <a:t>2017-04-27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D0F77E-934B-478A-999B-8785D93B520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E0309AE-34E3-4103-8673-6B695F958BE9}" type="datetimeFigureOut">
              <a:rPr lang="pl-PL" smtClean="0"/>
              <a:pPr/>
              <a:t>2017-04-27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D0F77E-934B-478A-999B-8785D93B520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E0309AE-34E3-4103-8673-6B695F958BE9}" type="datetimeFigureOut">
              <a:rPr lang="pl-PL" smtClean="0"/>
              <a:pPr/>
              <a:t>2017-04-27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9D0F77E-934B-478A-999B-8785D93B520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E0309AE-34E3-4103-8673-6B695F958BE9}" type="datetimeFigureOut">
              <a:rPr lang="pl-PL" smtClean="0"/>
              <a:pPr/>
              <a:t>2017-04-27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9D0F77E-934B-478A-999B-8785D93B520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http://www.wsp.krakow.pl/ibe/websites/planeta/bazalt2.jpg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apedia.mobi/pl/Plik:Porfir_3.JPG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pl.wikipedia.org/w/index.php?title=Plik:Granit_strzelinski2.JPG&amp;filetimestamp=20080911142455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http://upload.wikimedia.org/wikipedia/commons/thumb/7/7c/Granit_strzelinski2.JPG/250px-Granit_strzelinski2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upload.wikimedia.org/wikipedia/commons/1/16/Sand_under_electron_microscope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http://upload.wikimedia.org/wikipedia/commons/1/16/Sand_under_electron_microscope.j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pl.wikipedia.org/w/index.php?title=Plik:Wapien_dewonski.jpg&amp;filetimestamp=20080924125606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hyperlink" Target="http://pl.wikipedia.org/w/index.php?title=Plik:TorfPP.JPG&amp;filetimestamp=20070201004338" TargetMode="External"/><Relationship Id="rId4" Type="http://schemas.openxmlformats.org/officeDocument/2006/relationships/image" Target="http://upload.wikimedia.org/wikipedia/commons/thumb/a/ae/Wapien_dewonski.jpg/230px-Wapien_dewonski.jp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upload.wikimedia.org/wikipedia/commons/2/28/Salt_-_close-up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hyperlink" Target="http://upload.wikimedia.org/wikipedia/commons/d/dd/Anhydrite_HMNH1.jp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pl.wikipedia.org/wiki/Plik:Marmur_z_serpentynitem.jpg" TargetMode="External"/><Relationship Id="rId7" Type="http://schemas.openxmlformats.org/officeDocument/2006/relationships/image" Target="../media/image40.jpeg"/><Relationship Id="rId2" Type="http://schemas.openxmlformats.org/officeDocument/2006/relationships/hyperlink" Target="http://upload.wikimedia.org/wikipedia/commons/c/cd/Ska%C5%82a_zmyllonityzowana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l.wikipedia.org/w/index.php?title=Plik:Ultramyllonit.jpg&amp;filetimestamp=20081029173334" TargetMode="External"/><Relationship Id="rId5" Type="http://schemas.openxmlformats.org/officeDocument/2006/relationships/image" Target="http://upload.wikimedia.org/wikipedia/commons/thumb/5/53/Marmur_z_serpentynitem.jpg/250px-Marmur_z_serpentynitem.jpg" TargetMode="Externa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tło.jpg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-1" y="0"/>
            <a:ext cx="9173699" cy="7000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>
            <a:normAutofit/>
          </a:bodyPr>
          <a:lstStyle/>
          <a:p>
            <a:r>
              <a:rPr lang="pl-PL" sz="4800" dirty="0" smtClean="0">
                <a:latin typeface="Bauhaus 93" pitchFamily="82" charset="0"/>
              </a:rPr>
              <a:t>IV Sympozjum Przyrodnicze</a:t>
            </a:r>
            <a:endParaRPr lang="pl-PL" sz="4800" dirty="0">
              <a:latin typeface="Bauhaus 93" pitchFamily="82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5786454"/>
            <a:ext cx="9144000" cy="857256"/>
          </a:xfrm>
        </p:spPr>
        <p:txBody>
          <a:bodyPr>
            <a:normAutofit fontScale="85000" lnSpcReduction="10000"/>
          </a:bodyPr>
          <a:lstStyle/>
          <a:p>
            <a:r>
              <a:rPr lang="pl-PL" sz="4000" dirty="0" smtClean="0">
                <a:solidFill>
                  <a:schemeClr val="tx1"/>
                </a:solidFill>
                <a:latin typeface="Cooper Black" pitchFamily="18" charset="0"/>
              </a:rPr>
              <a:t>Bogactwa naturalne skorupy ziemskiej</a:t>
            </a:r>
            <a:endParaRPr lang="pl-PL" sz="4000" dirty="0">
              <a:solidFill>
                <a:schemeClr val="tx1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7900987" cy="4397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Ropa naftowa i gaz ziemny</a:t>
            </a:r>
            <a:endParaRPr lang="pl-P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785813"/>
            <a:ext cx="8929688" cy="6072187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Ropa naftowa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posiada podstawowe znaczenie dla gospodarki światowej jako surowiec przemysłu chemicznego, a przede wszystkim jako jeden z najważniejszych surowców energetycznych.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Pierwsza polska kopalnia ropy powstała w 1854 r. z inicjatywy Ignacego Łukasiewicza w Bóbrce k. Krosna, była to zarazem najstarsza kopalnia ropy naftowej na świecie.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Pierwszy polski zakład destylacji ropy naftowej powstał w 1856 r. w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Ulaszowicach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koło Jasła (dzisiaj w granicach miasta).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Jedna z najstarszych rafinerii na świecie z 1884 znajduje się w Gorlicach.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b="1" i="1" dirty="0" smtClean="0">
                <a:latin typeface="Times New Roman" pitchFamily="18" charset="0"/>
                <a:cs typeface="Times New Roman" pitchFamily="18" charset="0"/>
              </a:rPr>
              <a:t>W Polsce ropę naftową wydobywa się: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w Zagłębiu Pomorskim: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Kamień Pomorski, Wolin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na szelfie, na północ od przylądka Rozewie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, z platformy wiertniczej spod dna Bałtyku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w karpackim zagłębiu roponośnym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(Jasło, Krosno, Gorlice, złoża są na wyczerpaniu)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w Barnówku,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k. Dębna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okolicach Gorzowa Wlkp.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ostatnich latach wydobycie surowca krajowego wzrosło kilkakrotnie, sięgając miliona ton rocznie,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Polsce niewielkie złoża tego surowca pochodzą z ery paleozoicznej (perm) i kenozoicznej (oligocen, miocen)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Gaz ziemny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– zwany również błękitnym paliwem – paliwo kopalne pochodzenia organicznego, gaz zbierający się w skorupie ziemskiej w pokładach wypełniających przestrzenie, niekiedy pod wysokim ciśnieniem.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owstał w tym samym czasie co ropa naftowa. Może występować jako osobne złoże, ale często towarzyszy złożom ropy czy węgla kamiennego.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Polsce gaz wydobywa się głównie w 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Kotlinie Sandomierskiej 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na Pogórzu Beskidzkim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na Nizinie </a:t>
            </a:r>
            <a:r>
              <a:rPr lang="pl-PL" b="1" dirty="0" err="1" smtClean="0">
                <a:latin typeface="Times New Roman" pitchFamily="18" charset="0"/>
                <a:cs typeface="Times New Roman" pitchFamily="18" charset="0"/>
              </a:rPr>
              <a:t>Południowowielkopolskiej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Pobrzeżu Szczecińskim.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Występowanie gazu ziemnego i ropy naftowej</a:t>
            </a:r>
            <a:endParaRPr lang="pl-PL" dirty="0"/>
          </a:p>
        </p:txBody>
      </p:sp>
      <p:pic>
        <p:nvPicPr>
          <p:cNvPr id="41987" name="Symbol zastępczy zawartości 3" descr="złoża gazu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0" y="1600200"/>
            <a:ext cx="4564063" cy="5005388"/>
          </a:xfrm>
        </p:spPr>
      </p:pic>
      <p:sp>
        <p:nvSpPr>
          <p:cNvPr id="5" name="Schemat blokowy: operacja ręczna 4"/>
          <p:cNvSpPr/>
          <p:nvPr/>
        </p:nvSpPr>
        <p:spPr>
          <a:xfrm flipV="1">
            <a:off x="1214438" y="2071688"/>
            <a:ext cx="214312" cy="285750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Schemat blokowy: operacja ręczna 5"/>
          <p:cNvSpPr/>
          <p:nvPr/>
        </p:nvSpPr>
        <p:spPr>
          <a:xfrm flipV="1">
            <a:off x="2714625" y="2786063"/>
            <a:ext cx="142875" cy="214312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Schemat blokowy: operacja ręczna 6"/>
          <p:cNvSpPr/>
          <p:nvPr/>
        </p:nvSpPr>
        <p:spPr>
          <a:xfrm flipV="1">
            <a:off x="2857500" y="3143250"/>
            <a:ext cx="142875" cy="214313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" name="Schemat blokowy: operacja ręczna 7"/>
          <p:cNvSpPr/>
          <p:nvPr/>
        </p:nvSpPr>
        <p:spPr>
          <a:xfrm flipV="1">
            <a:off x="2643188" y="3643313"/>
            <a:ext cx="142875" cy="204787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Schemat blokowy: operacja ręczna 8"/>
          <p:cNvSpPr/>
          <p:nvPr/>
        </p:nvSpPr>
        <p:spPr>
          <a:xfrm flipV="1">
            <a:off x="3500438" y="3714750"/>
            <a:ext cx="142875" cy="204788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" name="Schemat blokowy: operacja ręczna 9"/>
          <p:cNvSpPr/>
          <p:nvPr/>
        </p:nvSpPr>
        <p:spPr>
          <a:xfrm flipV="1">
            <a:off x="6143625" y="5929313"/>
            <a:ext cx="142875" cy="214312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1994" name="pole tekstowe 10"/>
          <p:cNvSpPr txBox="1">
            <a:spLocks noChangeArrowheads="1"/>
          </p:cNvSpPr>
          <p:nvPr/>
        </p:nvSpPr>
        <p:spPr bwMode="auto">
          <a:xfrm>
            <a:off x="1428750" y="2000250"/>
            <a:ext cx="714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200">
                <a:latin typeface="Calibri" pitchFamily="34" charset="0"/>
              </a:rPr>
              <a:t>Ropa naftowa</a:t>
            </a:r>
          </a:p>
        </p:txBody>
      </p:sp>
      <p:sp>
        <p:nvSpPr>
          <p:cNvPr id="41995" name="pole tekstowe 11"/>
          <p:cNvSpPr txBox="1">
            <a:spLocks noChangeArrowheads="1"/>
          </p:cNvSpPr>
          <p:nvPr/>
        </p:nvSpPr>
        <p:spPr bwMode="auto">
          <a:xfrm>
            <a:off x="2643188" y="1785938"/>
            <a:ext cx="14287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200">
                <a:latin typeface="Calibri" pitchFamily="34" charset="0"/>
              </a:rPr>
              <a:t>Gaz ziemny</a:t>
            </a:r>
          </a:p>
          <a:p>
            <a:r>
              <a:rPr lang="pl-PL" sz="1200">
                <a:latin typeface="Calibri" pitchFamily="34" charset="0"/>
              </a:rPr>
              <a:t>Złoża powyżej 5 mld sześć</a:t>
            </a:r>
          </a:p>
          <a:p>
            <a:r>
              <a:rPr lang="pl-PL" sz="1200">
                <a:latin typeface="Calibri" pitchFamily="34" charset="0"/>
              </a:rPr>
              <a:t>Mniejsze złoża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50" y="274638"/>
            <a:ext cx="7829550" cy="5111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rgbClr val="0070C0"/>
                </a:solidFill>
              </a:rPr>
              <a:t>Rudy metali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43011" name="Symbol zastępczy zawartości 2"/>
          <p:cNvSpPr>
            <a:spLocks noGrp="1"/>
          </p:cNvSpPr>
          <p:nvPr>
            <p:ph idx="1"/>
          </p:nvPr>
        </p:nvSpPr>
        <p:spPr>
          <a:xfrm>
            <a:off x="357188" y="1071563"/>
            <a:ext cx="8429625" cy="5054600"/>
          </a:xfrm>
        </p:spPr>
        <p:txBody>
          <a:bodyPr/>
          <a:lstStyle/>
          <a:p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Inna grupa surowców występujących w Polsce są rudy metali, głównie kolorowych, czyli </a:t>
            </a:r>
            <a:r>
              <a:rPr lang="pl-PL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rudy cynku, ołowiu i miedzi.</a:t>
            </a:r>
          </a:p>
          <a:p>
            <a:r>
              <a:rPr lang="pl-PL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Rudy miedzi 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te bogate złoża</a:t>
            </a:r>
            <a:r>
              <a:rPr lang="pl-PL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odgrywają bardzo ważną</a:t>
            </a:r>
            <a:r>
              <a:rPr lang="pl-PL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rolę w gospodarce kraju i eksporcie. W 2003 roku  Polska osiągnęła 9 miejsce w świecie w ich wydobyciu (500 tyś ton)Obszary wydobywania miedzi to: Legnicko – Głogowskie Zagłębie Miedziowe (największe wśród krajów europejskich) oraz w rejonie Bolesławca i </a:t>
            </a:r>
            <a:r>
              <a:rPr lang="pl-PL" sz="1600" dirty="0" err="1" smtClean="0">
                <a:latin typeface="Times New Roman" pitchFamily="18" charset="0"/>
                <a:cs typeface="Times New Roman" pitchFamily="18" charset="0"/>
              </a:rPr>
              <a:t>Złotoryji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Rudy miedzi powstały w osadach wieku permskiego, w tzw. Łupkach miedzionośnych;</a:t>
            </a:r>
          </a:p>
          <a:p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Bogate złoża miedzi to ważny element polskiej gospodarki, ważniejszy tym bardziej ze złoża miedzi mają domieszki metaliczne, przede wszystkim srebra, ołowiu, niklu, złota, wanadu, kobaltu, selenu, które można pozyskiwać z rudy miedzi. Dlatego też Polska odznacza się znacznym wydobyciem srebra. Według danych za 2003 rok zajmowała siódme miejsce na świecie w produkcji srebra (wielkość na poziomie 1200 ton rocznie).</a:t>
            </a:r>
          </a:p>
          <a:p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W 2008 roku Polska wydobyła 26 mln ton miedzi i srebra</a:t>
            </a:r>
          </a:p>
          <a:p>
            <a:r>
              <a:rPr lang="pl-PL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rudy cynku i ołowiu 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pochodzą z triasu a powstały w dolomitach kruszconośnych. Rudy te wydobywa się w trzech rejonach :</a:t>
            </a:r>
            <a:br>
              <a:rPr lang="pl-PL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- Tarnowskie Góry – Bytom</a:t>
            </a:r>
            <a:br>
              <a:rPr lang="pl-PL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- Olkusz – Zawiercie</a:t>
            </a:r>
            <a:br>
              <a:rPr lang="pl-PL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- Chrzanów – Trzebina</a:t>
            </a:r>
          </a:p>
          <a:p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Pod względem wydobycia Polska w 2003 r. miała 11 miejsce w świecie </a:t>
            </a:r>
            <a:endParaRPr lang="pl-PL" sz="16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0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0125" y="274638"/>
            <a:ext cx="7686675" cy="4397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Surowce chemiczne</a:t>
            </a:r>
            <a:endParaRPr lang="pl-P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4035" name="Symbol zastępczy zawartości 2"/>
          <p:cNvSpPr>
            <a:spLocks noGrp="1"/>
          </p:cNvSpPr>
          <p:nvPr>
            <p:ph idx="1"/>
          </p:nvPr>
        </p:nvSpPr>
        <p:spPr>
          <a:xfrm>
            <a:off x="285750" y="857250"/>
            <a:ext cx="8572500" cy="5572125"/>
          </a:xfrm>
        </p:spPr>
        <p:txBody>
          <a:bodyPr>
            <a:normAutofit/>
          </a:bodyPr>
          <a:lstStyle/>
          <a:p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Do surowców chemicznych występujących w Polsce zaliczamy:</a:t>
            </a:r>
          </a:p>
          <a:p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sól kamienną, sole potasowo-magnezowe, siarkę, baryt, fluoryt</a:t>
            </a:r>
          </a:p>
          <a:p>
            <a:r>
              <a:rPr lang="pl-PL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Sól kamienna 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w Polsce znajdują się bardzo duże udokumentowane złoża tego surowca ( 80 mld ton). Pod względem zasobności złóż ten surowiec zajmuje pierwsze miejsce wśród wszystkich kopalin w Polsce</a:t>
            </a:r>
          </a:p>
          <a:p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Występowanie soli:</a:t>
            </a:r>
          </a:p>
          <a:p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Kujawy ( </a:t>
            </a:r>
            <a:r>
              <a:rPr lang="pl-PL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Inowrocław, Ciechocinek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sól wieku permskiego</a:t>
            </a:r>
          </a:p>
          <a:p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Podkarpacie Północne, </a:t>
            </a:r>
            <a:r>
              <a:rPr lang="pl-PL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Wieliczka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- wydobycie zakończono w 1996 r., a produkcja w wysokości ok. 20 tys. t soli rocznie odbywa się poprzez utylizację wód zasolonych wpływających do kopalni. Kopalnia jest przede wszystkim obiektem turystyczno-uzdrowiskowym , </a:t>
            </a:r>
            <a:r>
              <a:rPr lang="pl-PL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Bochnia – 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wydobycie zakończono w 1990r;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sól wieku mioceńskiego</a:t>
            </a:r>
          </a:p>
          <a:p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Pojezierze Wielkopolskie – </a:t>
            </a:r>
            <a:r>
              <a:rPr lang="pl-PL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Kłodawa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- obecnie najważniejsze złoże eksploatowane metodą podziemną </a:t>
            </a:r>
          </a:p>
          <a:p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 Dolny Śląsk - </a:t>
            </a:r>
            <a:r>
              <a:rPr lang="pl-PL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Sieroszowice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 – wydobycie ok. 220 tys. t rocznie. 	</a:t>
            </a:r>
          </a:p>
          <a:p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Polska ma także znaczne zasoby soli potasowo-magnezowych (670 mln t), głównie w okolicach Pucka i Kłodawy na Pojezierzu Kujawskim</a:t>
            </a:r>
          </a:p>
        </p:txBody>
      </p:sp>
      <p:pic>
        <p:nvPicPr>
          <p:cNvPr id="44036" name="Obraz 3" descr="só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5376863"/>
            <a:ext cx="2187575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pole tekstowe 4"/>
          <p:cNvSpPr txBox="1">
            <a:spLocks noChangeArrowheads="1"/>
          </p:cNvSpPr>
          <p:nvPr/>
        </p:nvSpPr>
        <p:spPr bwMode="auto">
          <a:xfrm>
            <a:off x="7000892" y="5929330"/>
            <a:ext cx="1285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400" dirty="0">
                <a:latin typeface="Calibri" pitchFamily="34" charset="0"/>
              </a:rPr>
              <a:t>Sól kamienna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035" grpId="0" build="p"/>
      <p:bldP spid="4403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38" y="274638"/>
            <a:ext cx="8043862" cy="5826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rgbClr val="C00000"/>
                </a:solidFill>
              </a:rPr>
              <a:t>Surowce chemiczne </a:t>
            </a:r>
            <a:r>
              <a:rPr lang="pl-PL" dirty="0" err="1" smtClean="0">
                <a:solidFill>
                  <a:srgbClr val="C00000"/>
                </a:solidFill>
              </a:rPr>
              <a:t>c.d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45059" name="Symbol zastępczy zawartości 2"/>
          <p:cNvSpPr>
            <a:spLocks noGrp="1"/>
          </p:cNvSpPr>
          <p:nvPr>
            <p:ph idx="1"/>
          </p:nvPr>
        </p:nvSpPr>
        <p:spPr>
          <a:xfrm>
            <a:off x="357188" y="785813"/>
            <a:ext cx="8329612" cy="5340350"/>
          </a:xfrm>
        </p:spPr>
        <p:txBody>
          <a:bodyPr/>
          <a:lstStyle/>
          <a:p>
            <a:r>
              <a:rPr lang="pl-PL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Siarka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 –powstawanie pokładów siarki związane jest z przeobrażeniem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mioceńskich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 osadów gipsu i wapieni siarkonośnych. Zawartość siarki  w skale maksymalnie dochodzić może do 70 %, a średnio wynosi 25 - 30 %.</a:t>
            </a:r>
          </a:p>
          <a:p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W Polsce złoża siarki w stanie rodzimym występują:</a:t>
            </a:r>
          </a:p>
          <a:p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 w okolicach Tarnobrzega (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Piaseczno, Machów, Jeziórko oraz Osiek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 w rejonie Staszowa (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Grzybów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 koło Lubaczowa (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Horyniec-Zdrój, Basznia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Wydobycie siarki rodzimej prowadzone jest obecnie tylko ze złoża Osiek, metodą otworową. Jest to ostatnia na świecie duża kopalnia siarki rodzimej.</a:t>
            </a:r>
          </a:p>
          <a:p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W 2008 roku wydobyto 700 tyś ton</a:t>
            </a:r>
          </a:p>
          <a:p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60" name="Obraz 3" descr="siarka rodzim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3375025"/>
            <a:ext cx="2981325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pole tekstowe 4"/>
          <p:cNvSpPr txBox="1">
            <a:spLocks noChangeArrowheads="1"/>
          </p:cNvSpPr>
          <p:nvPr/>
        </p:nvSpPr>
        <p:spPr bwMode="auto">
          <a:xfrm>
            <a:off x="285750" y="5786438"/>
            <a:ext cx="8286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 dirty="0">
                <a:latin typeface="Calibri" pitchFamily="34" charset="0"/>
              </a:rPr>
              <a:t>Złoża </a:t>
            </a:r>
            <a:r>
              <a:rPr lang="pl-PL" sz="1600" dirty="0">
                <a:solidFill>
                  <a:srgbClr val="0070C0"/>
                </a:solidFill>
                <a:latin typeface="Calibri" pitchFamily="34" charset="0"/>
              </a:rPr>
              <a:t>fosforytu</a:t>
            </a:r>
            <a:r>
              <a:rPr lang="pl-PL" sz="1600" dirty="0">
                <a:latin typeface="Calibri" pitchFamily="34" charset="0"/>
              </a:rPr>
              <a:t> ( okolice Annopola), </a:t>
            </a:r>
            <a:r>
              <a:rPr lang="pl-PL" sz="1600" dirty="0">
                <a:solidFill>
                  <a:srgbClr val="0070C0"/>
                </a:solidFill>
                <a:latin typeface="Calibri" pitchFamily="34" charset="0"/>
              </a:rPr>
              <a:t>fluorytu </a:t>
            </a:r>
            <a:r>
              <a:rPr lang="pl-PL" sz="1600" dirty="0">
                <a:latin typeface="Calibri" pitchFamily="34" charset="0"/>
              </a:rPr>
              <a:t>i</a:t>
            </a:r>
            <a:r>
              <a:rPr lang="pl-PL" sz="1600" dirty="0">
                <a:solidFill>
                  <a:srgbClr val="0070C0"/>
                </a:solidFill>
                <a:latin typeface="Calibri" pitchFamily="34" charset="0"/>
              </a:rPr>
              <a:t> barytu </a:t>
            </a:r>
            <a:r>
              <a:rPr lang="pl-PL" sz="1600" dirty="0">
                <a:latin typeface="Calibri" pitchFamily="34" charset="0"/>
              </a:rPr>
              <a:t>są niewielkie i w znacznym stopniu wyeksploatowane.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5059" grpId="0" build="p"/>
      <p:bldP spid="45061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ytuł 1"/>
          <p:cNvSpPr>
            <a:spLocks noGrp="1"/>
          </p:cNvSpPr>
          <p:nvPr>
            <p:ph type="title"/>
          </p:nvPr>
        </p:nvSpPr>
        <p:spPr>
          <a:xfrm>
            <a:off x="3071802" y="0"/>
            <a:ext cx="2428892" cy="441325"/>
          </a:xfrm>
        </p:spPr>
        <p:txBody>
          <a:bodyPr/>
          <a:lstStyle/>
          <a:p>
            <a:r>
              <a:rPr lang="pl-PL" dirty="0" smtClean="0">
                <a:solidFill>
                  <a:srgbClr val="C00000"/>
                </a:solidFill>
              </a:rPr>
              <a:t>Surowce</a:t>
            </a:r>
            <a:br>
              <a:rPr lang="pl-PL" dirty="0" smtClean="0">
                <a:solidFill>
                  <a:srgbClr val="C00000"/>
                </a:solidFill>
              </a:rPr>
            </a:br>
            <a:r>
              <a:rPr lang="pl-PL" dirty="0" smtClean="0">
                <a:solidFill>
                  <a:srgbClr val="C00000"/>
                </a:solidFill>
              </a:rPr>
              <a:t>skalne</a:t>
            </a:r>
          </a:p>
        </p:txBody>
      </p:sp>
      <p:pic>
        <p:nvPicPr>
          <p:cNvPr id="46083" name="Symbol zastępczy zawartości 4" descr="kaoli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57688" y="2214563"/>
            <a:ext cx="1222375" cy="1450975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42875" y="357188"/>
            <a:ext cx="4000500" cy="621506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wapienie, dolomity i margle </a:t>
            </a: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– występują głownie w Górach Świętokrzyskich (Chęciny, Opatów, Wierzbica), na Wyżynie Krakowsko-Częstochowskiej (od Krakowa po Wieluń), na Wyżynie Lubelskiej (Rejowiec), w okolicach Opola i na Kujawach; z wapieni wyrabia się przede wszystkim cement i wapno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gips </a:t>
            </a: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– wydobywany na obszarze Niecki Nidziańskiej (Gacki, Wiślica, Pińczów), służą do produkcji wyrobów gipsowych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glina, piasek, żwir, ił </a:t>
            </a: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– eksploatowane niemal na terenie całego kraju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kaolin, gliny i iły ceramiczne </a:t>
            </a: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– wydobywane w bardzo wielu miejscach na terenie całej Polski (przede wszystkim na terenie województwa lubelskiego, śląskiego, wielkopolskiego; służą do produkcji ceramiki sanitarnej i ceramiki elektrotechnicznej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kaolin </a:t>
            </a: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pl-PL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 złoża występują w całej Polsce; wyrabia się z niego ceramikę ozdobną i stołową;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piaski szklarskie </a:t>
            </a: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– najzasobniejsze złoża występują w rejonie Bolesławca, Kamiennej Góry, Tomaszowa Mazowieckiego i Baranowa; stosowane do produkcji szkła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lessy </a:t>
            </a:r>
            <a:r>
              <a:rPr lang="pl-PL" sz="15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 bardzo duże pokłady zalegają na terenie województwa lubelskiego i mniejsze w województwie świętokrzyskim; Wyrabia się z nich  cegłę i klinkier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dirty="0"/>
          </a:p>
        </p:txBody>
      </p:sp>
      <p:pic>
        <p:nvPicPr>
          <p:cNvPr id="46085" name="Obraz 5" descr="Dolomit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357188"/>
            <a:ext cx="2547937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pole tekstowe 6"/>
          <p:cNvSpPr txBox="1">
            <a:spLocks noChangeArrowheads="1"/>
          </p:cNvSpPr>
          <p:nvPr/>
        </p:nvSpPr>
        <p:spPr bwMode="auto">
          <a:xfrm>
            <a:off x="5786438" y="2928938"/>
            <a:ext cx="2714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200" dirty="0">
                <a:latin typeface="Calibri" pitchFamily="34" charset="0"/>
              </a:rPr>
              <a:t>Wielki kanion Tarnogórski, pozostałość po dawnej kopalni dolomitu</a:t>
            </a:r>
          </a:p>
        </p:txBody>
      </p:sp>
      <p:sp>
        <p:nvSpPr>
          <p:cNvPr id="46087" name="pole tekstowe 7"/>
          <p:cNvSpPr txBox="1">
            <a:spLocks noChangeArrowheads="1"/>
          </p:cNvSpPr>
          <p:nvPr/>
        </p:nvSpPr>
        <p:spPr bwMode="auto">
          <a:xfrm>
            <a:off x="4429125" y="3643313"/>
            <a:ext cx="12144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200" dirty="0">
                <a:latin typeface="Calibri" pitchFamily="34" charset="0"/>
              </a:rPr>
              <a:t>kaolin</a:t>
            </a:r>
          </a:p>
        </p:txBody>
      </p:sp>
      <p:pic>
        <p:nvPicPr>
          <p:cNvPr id="46088" name="Obraz 8" descr="kopalinia Biała gór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3786188"/>
            <a:ext cx="3619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9" name="pole tekstowe 9"/>
          <p:cNvSpPr txBox="1">
            <a:spLocks noChangeArrowheads="1"/>
          </p:cNvSpPr>
          <p:nvPr/>
        </p:nvSpPr>
        <p:spPr bwMode="auto">
          <a:xfrm>
            <a:off x="5286375" y="6534150"/>
            <a:ext cx="33575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200" dirty="0">
                <a:latin typeface="Calibri" pitchFamily="34" charset="0"/>
              </a:rPr>
              <a:t>Kopalnia Biała Góra- piaski szklarskie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6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6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6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" grpId="0" build="allAtOnce"/>
      <p:bldP spid="46086" grpId="0" build="allAtOnce"/>
      <p:bldP spid="46087" grpId="0" build="allAtOnce"/>
      <p:bldP spid="46089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63" y="0"/>
            <a:ext cx="4929187" cy="6429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rgbClr val="C00000"/>
                </a:solidFill>
              </a:rPr>
              <a:t>Surowce skalne – kamienie szlachetne i ozdobne</a:t>
            </a:r>
            <a:endParaRPr lang="pl-PL" dirty="0">
              <a:solidFill>
                <a:srgbClr val="C00000"/>
              </a:solidFill>
            </a:endParaRPr>
          </a:p>
        </p:txBody>
      </p:sp>
      <p:pic>
        <p:nvPicPr>
          <p:cNvPr id="47107" name="Symbol zastępczy zawartości 4" descr="nefryt-surowiec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715125" y="3071813"/>
            <a:ext cx="2190750" cy="1643062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14313" y="642938"/>
            <a:ext cx="3429000" cy="54832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Kamienie szlachetne i ozdobne są cennymi surowcami skalnymi,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 występują w skałach krystalicznych, zarówno metamorficznych jak i magmowych, w Sudetach, zwłaszcza w Górach Kaczawskich, </a:t>
            </a:r>
            <a:r>
              <a:rPr lang="pl-PL" sz="1600" dirty="0" err="1" smtClean="0">
                <a:latin typeface="Times New Roman" pitchFamily="18" charset="0"/>
                <a:cs typeface="Times New Roman" pitchFamily="18" charset="0"/>
              </a:rPr>
              <a:t>Rudawach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 Janowickich, Karkonoszach, oraz na Przedgórzu Sudeckim. Kamienie szlachetne i ozdobne występują także w G. Świętokrzyskich i w okolicach Krzeszowic koło Krakowa.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Najczęściej występują: Kryształy kwarcu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( bezbarwny – kryształ górski, fioletowy – </a:t>
            </a:r>
            <a:r>
              <a:rPr lang="pl-PL" sz="1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ametyst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 kolor czarny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morion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, kolor żółty – </a:t>
            </a:r>
            <a:r>
              <a:rPr lang="pl-PL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cytryn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. A także </a:t>
            </a:r>
            <a:r>
              <a:rPr lang="pl-PL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agat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chryzopraz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jaspis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l-PL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opal 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nefryt.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Do kamieni szlachetnych należą skały mające odpowiednią twardość, które można szlifować: </a:t>
            </a:r>
            <a:r>
              <a:rPr lang="pl-PL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granit, gabro, amfibolit i marmur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dirty="0"/>
          </a:p>
        </p:txBody>
      </p:sp>
      <p:pic>
        <p:nvPicPr>
          <p:cNvPr id="47109" name="Obraz 5" descr="kryształ górski -kwara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857375"/>
            <a:ext cx="1903412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Obraz 6" descr="malachi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63" y="357188"/>
            <a:ext cx="1928812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1" name="pole tekstowe 7"/>
          <p:cNvSpPr txBox="1">
            <a:spLocks noChangeArrowheads="1"/>
          </p:cNvSpPr>
          <p:nvPr/>
        </p:nvSpPr>
        <p:spPr bwMode="auto">
          <a:xfrm>
            <a:off x="4572000" y="3643313"/>
            <a:ext cx="1928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200" dirty="0">
                <a:latin typeface="Calibri" pitchFamily="34" charset="0"/>
              </a:rPr>
              <a:t>Kryształ górski -kwarcyt</a:t>
            </a:r>
          </a:p>
        </p:txBody>
      </p:sp>
      <p:sp>
        <p:nvSpPr>
          <p:cNvPr id="47112" name="pole tekstowe 8"/>
          <p:cNvSpPr txBox="1">
            <a:spLocks noChangeArrowheads="1"/>
          </p:cNvSpPr>
          <p:nvPr/>
        </p:nvSpPr>
        <p:spPr bwMode="auto">
          <a:xfrm>
            <a:off x="6929438" y="2500313"/>
            <a:ext cx="20716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200" dirty="0">
                <a:latin typeface="Calibri" pitchFamily="34" charset="0"/>
              </a:rPr>
              <a:t>malachit</a:t>
            </a:r>
          </a:p>
        </p:txBody>
      </p:sp>
      <p:sp>
        <p:nvSpPr>
          <p:cNvPr id="47113" name="pole tekstowe 9"/>
          <p:cNvSpPr txBox="1">
            <a:spLocks noChangeArrowheads="1"/>
          </p:cNvSpPr>
          <p:nvPr/>
        </p:nvSpPr>
        <p:spPr bwMode="auto">
          <a:xfrm>
            <a:off x="6786563" y="4786313"/>
            <a:ext cx="2143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200" dirty="0">
                <a:latin typeface="Calibri" pitchFamily="34" charset="0"/>
              </a:rPr>
              <a:t>nefryt</a:t>
            </a:r>
          </a:p>
        </p:txBody>
      </p:sp>
      <p:pic>
        <p:nvPicPr>
          <p:cNvPr id="47114" name="Obraz 10" descr="ametyst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8" y="4214813"/>
            <a:ext cx="2138362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5" name="pole tekstowe 11"/>
          <p:cNvSpPr txBox="1">
            <a:spLocks noChangeArrowheads="1"/>
          </p:cNvSpPr>
          <p:nvPr/>
        </p:nvSpPr>
        <p:spPr bwMode="auto">
          <a:xfrm>
            <a:off x="5000625" y="6000750"/>
            <a:ext cx="785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200" dirty="0">
                <a:latin typeface="Calibri" pitchFamily="34" charset="0"/>
              </a:rPr>
              <a:t>ametyst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7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  <p:bldP spid="47111" grpId="0" build="allAtOnce"/>
      <p:bldP spid="47112" grpId="0" build="allAtOnce"/>
      <p:bldP spid="47113" grpId="0" build="allAtOnce"/>
      <p:bldP spid="47115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Główne metody wydobywania surowców mineralnych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Metoda odkrywkowa-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 wszelkie prace wydobywcze odbywają się na powierzchni, a proces wydobywczy odbywa się poprzez odkrywanie kolejnych warstw surowców. jej zaletą jest bardzo niski koszt wydobycia, wadą jest wielka degradacja środowiska. Kopalnie odkrywkowe mogą wydobywać węgiel zlokalizowany stosunkowo płytko. W Polsce ta metodą wydobywa się głównie węgiel brunatny, piaski, siarkę, surowce skalne, miedź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Metoda głębinowa 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- Zaletą takich zakładów jest to, że mogą wydobywać surowiec nawet w silnie zurbanizowanych regionach. Nie potrzebują bowiem zbyt wiele miejsca na powierzchni. Kopalnie głębinowe umożliwiają sięgnięcie do złóż leżących nawet ponad kilometr pod powierzchnią. W Polsce wydobywamy tak węgiel kamienny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Metoda otworowa 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Wydobycie siarki metodą otworową polega na odwierceniu otworów eksploatacyjnych, do których wprowadzone są współśrodkowe rury, którymi do złoża tłoczy się przegrzaną wodę i sprężone powietrze, oraz wydobywa wytopioną siarkę.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Odwierty pionowe 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( odwierty wiertnicze) - prowadzenie odwiertów wiertniczych poprzez które wydobywa się płynne surowce, a więc ropę naftową i gaz ziemny;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Metoda górnicza – 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w Polsce prowadzono prace górnicze w kilku rejonach, między innymi na Dolnym Śląsku oraz w Górach Świętokrzyskich. Wydobywano tam rudy kruszconośne - srebra, złota, ołowiu, miedzi i żelaza. W Bochni i Wieliczce eksploatowano od XIII wieku sól kamienną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Minerały</a:t>
            </a:r>
            <a:r>
              <a:rPr lang="pl-PL" dirty="0" smtClean="0"/>
              <a:t> są to naturalne składniki budujące skorupę ziemską, mają określony skład chemiczny, jednorodną strukturę oraz wyodrębnione właściwości fizyczne i chemiczne.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1.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3643314"/>
            <a:ext cx="4000528" cy="285752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Kwarc</a:t>
            </a:r>
            <a:r>
              <a:rPr lang="pl-PL" dirty="0" smtClean="0"/>
              <a:t> (dawniej </a:t>
            </a:r>
            <a:r>
              <a:rPr lang="pl-PL" dirty="0" err="1" smtClean="0"/>
              <a:t>kwarzec</a:t>
            </a:r>
            <a:r>
              <a:rPr lang="pl-PL" dirty="0" smtClean="0"/>
              <a:t>) – minerał z gromady krzemianów przestrzennych zbudowany głównie z dwutlenku krzemu.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1.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3071810"/>
            <a:ext cx="3186129" cy="320616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1.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142984"/>
            <a:ext cx="6429420" cy="5117294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Skorupa ziemska - budowa</a:t>
            </a:r>
            <a:endParaRPr lang="pl-PL" dirty="0"/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Kalcyt – minerał z gromady węglanów, węglan wapnia. Bardzo rozpowszechniony minerał skałotwórczy. </a:t>
            </a:r>
            <a:endParaRPr lang="pl-PL" dirty="0" smtClean="0"/>
          </a:p>
          <a:p>
            <a:r>
              <a:rPr lang="pl-PL" b="1" dirty="0" smtClean="0"/>
              <a:t>Wzór: </a:t>
            </a:r>
            <a:r>
              <a:rPr lang="pl-PL" dirty="0" smtClean="0"/>
              <a:t>CaCO</a:t>
            </a:r>
            <a:r>
              <a:rPr lang="pl-PL" baseline="-25000" dirty="0" smtClean="0"/>
              <a:t>3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1.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2857496"/>
            <a:ext cx="4429156" cy="325543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Woda – związek chemiczny o wzorze </a:t>
            </a:r>
            <a:r>
              <a:rPr lang="pl-PL" dirty="0" err="1" smtClean="0"/>
              <a:t>H₂O</a:t>
            </a:r>
            <a:r>
              <a:rPr lang="pl-PL" dirty="0" smtClean="0"/>
              <a:t>, występujący w warunkach standardowych w stanie ciekłym. W stanie gazowym wodę określa się mianem pary wodnej, a w stałym stanie skupienia – lodem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1.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3643314"/>
            <a:ext cx="3643338" cy="289645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1.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94767" cy="7072338"/>
          </a:xfrm>
        </p:spPr>
      </p:pic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219200" y="304800"/>
            <a:ext cx="6983413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pl-PL" sz="3200">
                <a:solidFill>
                  <a:srgbClr val="5A3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S</a:t>
            </a:r>
            <a:r>
              <a:rPr lang="pl-PL" sz="3200">
                <a:solidFill>
                  <a:srgbClr val="5A3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Arial" charset="0"/>
              </a:rPr>
              <a:t>kały budujące skorupę ziemską:</a:t>
            </a:r>
            <a:r>
              <a:rPr lang="pl-PL" sz="3200">
                <a:solidFill>
                  <a:srgbClr val="5A3C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l-PL" sz="3200">
                <a:solidFill>
                  <a:srgbClr val="5A3C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pl-PL" sz="3200">
              <a:solidFill>
                <a:srgbClr val="5A3C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81000" y="990600"/>
            <a:ext cx="8610600" cy="26543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l-PL" sz="2800" b="1">
                <a:solidFill>
                  <a:srgbClr val="23156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pl-PL" sz="2800" b="1">
                <a:solidFill>
                  <a:srgbClr val="23156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S</a:t>
            </a:r>
            <a:r>
              <a:rPr lang="pl-PL" sz="2800" b="1">
                <a:solidFill>
                  <a:srgbClr val="23156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kały magmowe:</a:t>
            </a:r>
            <a:r>
              <a:rPr lang="pl-PL" sz="2800">
                <a:solidFill>
                  <a:srgbClr val="23156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skorupa ziemska zbudowana jest                 z nich w 80%. Powstają w wyniku zastygnięcia magmy we wnętrzu Ziemi, lub zastygnięcia lawy, która w wyniku erupcji wulkanicznej wydostała się na powierzchnię. Wyróżniamy tu:</a:t>
            </a:r>
            <a:r>
              <a:rPr lang="pl-PL" sz="2800" b="1">
                <a:solidFill>
                  <a:srgbClr val="23156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a) skały wylewne</a:t>
            </a:r>
            <a:r>
              <a:rPr lang="pl-PL" sz="2800">
                <a:solidFill>
                  <a:srgbClr val="23156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np.: bazalt, powstają na powierzchni w wyniku zastygnięcia lawy.</a:t>
            </a:r>
            <a:endParaRPr lang="pl-PL" sz="2800">
              <a:solidFill>
                <a:srgbClr val="231569"/>
              </a:solidFill>
              <a:cs typeface="Arial" charset="0"/>
            </a:endParaRPr>
          </a:p>
        </p:txBody>
      </p:sp>
      <p:pic>
        <p:nvPicPr>
          <p:cNvPr id="35844" name="Picture 4" descr="http://www.wsp.krakow.pl/ibe/websites/planeta/bazalt2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714348" y="4524977"/>
            <a:ext cx="2824186" cy="2333023"/>
          </a:xfrm>
          <a:prstGeom prst="rect">
            <a:avLst/>
          </a:prstGeom>
          <a:noFill/>
        </p:spPr>
      </p:pic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4214810" y="4143380"/>
            <a:ext cx="3429000" cy="1920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b="1" dirty="0">
                <a:solidFill>
                  <a:srgbClr val="34207C"/>
                </a:solidFill>
              </a:rPr>
              <a:t>Bazalt - </a:t>
            </a:r>
            <a:r>
              <a:rPr lang="pl-PL" sz="2000" b="1" dirty="0">
                <a:solidFill>
                  <a:srgbClr val="34207C"/>
                </a:solidFill>
                <a:ea typeface="Arial Unicode MS" pitchFamily="34" charset="-128"/>
                <a:cs typeface="Arial Unicode MS" pitchFamily="34" charset="-128"/>
              </a:rPr>
              <a:t>skała lita pochodzenia wulkanicznego – wylewna </a:t>
            </a:r>
            <a:r>
              <a:rPr lang="pl-PL" sz="2000" b="1" dirty="0">
                <a:solidFill>
                  <a:srgbClr val="34207C"/>
                </a:solidFill>
              </a:rPr>
              <a:t>o </a:t>
            </a:r>
            <a:r>
              <a:rPr lang="pl-PL" sz="2000" b="1" dirty="0">
                <a:solidFill>
                  <a:srgbClr val="34207C"/>
                </a:solidFill>
                <a:ea typeface="Arial Unicode MS" pitchFamily="34" charset="-128"/>
                <a:cs typeface="Arial Unicode MS" pitchFamily="34" charset="-128"/>
              </a:rPr>
              <a:t>strukturze bardzo drobnoziarnistej</a:t>
            </a:r>
            <a:r>
              <a:rPr lang="pl-PL" sz="2000" b="1" dirty="0">
                <a:solidFill>
                  <a:srgbClr val="34207C"/>
                </a:solidFill>
              </a:rPr>
              <a:t>,</a:t>
            </a:r>
            <a:r>
              <a:rPr lang="pl-PL" sz="2000" b="1" dirty="0">
                <a:solidFill>
                  <a:srgbClr val="34207C"/>
                </a:solidFill>
                <a:ea typeface="Arial Unicode MS" pitchFamily="34" charset="-128"/>
                <a:cs typeface="Arial Unicode MS" pitchFamily="34" charset="-128"/>
              </a:rPr>
              <a:t> czasami porfirowej i barwie czarnej, szarej lub zielonej.</a:t>
            </a:r>
          </a:p>
        </p:txBody>
      </p:sp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pl-PL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endParaRPr lang="pl-PL" sz="280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52400" y="304800"/>
            <a:ext cx="8839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l-PL" sz="2800" b="1">
                <a:solidFill>
                  <a:srgbClr val="2E0E74"/>
                </a:solidFill>
              </a:rPr>
              <a:t>b) skały żyłowe – </a:t>
            </a:r>
            <a:r>
              <a:rPr lang="pl-PL" sz="2800">
                <a:solidFill>
                  <a:srgbClr val="2E0E74"/>
                </a:solidFill>
              </a:rPr>
              <a:t>powstają w wyniku krzepnięcia magmy   w szczelinach i kominach między skałami np.:porfir.</a:t>
            </a:r>
            <a:r>
              <a:rPr lang="pl-PL" sz="2800" b="1">
                <a:solidFill>
                  <a:srgbClr val="2E0E74"/>
                </a:solidFill>
              </a:rPr>
              <a:t> </a:t>
            </a:r>
            <a:r>
              <a:rPr lang="pl-PL" sz="2800" b="1">
                <a:solidFill>
                  <a:srgbClr val="2E0E74"/>
                </a:solidFill>
                <a:latin typeface="Verdana" pitchFamily="34" charset="0"/>
              </a:rPr>
              <a:t> </a:t>
            </a:r>
            <a:r>
              <a:rPr lang="pl-PL" sz="2800">
                <a:solidFill>
                  <a:srgbClr val="2E0E74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pl-PL" sz="2800">
                <a:solidFill>
                  <a:srgbClr val="2E0E74"/>
                </a:solidFill>
                <a:latin typeface="Verdana" pitchFamily="34" charset="0"/>
                <a:cs typeface="Times New Roman" pitchFamily="18" charset="0"/>
              </a:rPr>
            </a:br>
            <a:endParaRPr lang="pl-PL" sz="2800">
              <a:solidFill>
                <a:srgbClr val="2E0E74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556000" y="2868613"/>
            <a:ext cx="9144000" cy="0"/>
          </a:xfrm>
          <a:prstGeom prst="rect">
            <a:avLst/>
          </a:prstGeom>
          <a:solidFill>
            <a:srgbClr val="FFFFE6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556000" y="2868613"/>
            <a:ext cx="1071563" cy="0"/>
          </a:xfrm>
          <a:prstGeom prst="rect">
            <a:avLst/>
          </a:prstGeom>
          <a:solidFill>
            <a:srgbClr val="FFFFE6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587750" y="2868613"/>
            <a:ext cx="0" cy="63500"/>
          </a:xfrm>
          <a:prstGeom prst="rect">
            <a:avLst/>
          </a:prstGeom>
          <a:solidFill>
            <a:srgbClr val="FFFFE6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3556000" y="2868613"/>
            <a:ext cx="9144000" cy="0"/>
          </a:xfrm>
          <a:prstGeom prst="rect">
            <a:avLst/>
          </a:prstGeom>
          <a:solidFill>
            <a:srgbClr val="FFFFE6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3556000" y="2868613"/>
            <a:ext cx="1071563" cy="0"/>
          </a:xfrm>
          <a:prstGeom prst="rect">
            <a:avLst/>
          </a:prstGeom>
          <a:solidFill>
            <a:srgbClr val="FFFFE6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3587750" y="2868613"/>
            <a:ext cx="0" cy="63500"/>
          </a:xfrm>
          <a:prstGeom prst="rect">
            <a:avLst/>
          </a:prstGeom>
          <a:solidFill>
            <a:srgbClr val="FFFFE6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pl-PL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857620" y="5572140"/>
            <a:ext cx="3733800" cy="1000132"/>
            <a:chOff x="0" y="0"/>
            <a:chExt cx="2036" cy="1279"/>
          </a:xfrm>
        </p:grpSpPr>
        <p:sp>
          <p:nvSpPr>
            <p:cNvPr id="14352" name="Rectangle 16"/>
            <p:cNvSpPr>
              <a:spLocks noChangeArrowheads="1"/>
            </p:cNvSpPr>
            <p:nvPr/>
          </p:nvSpPr>
          <p:spPr bwMode="auto">
            <a:xfrm>
              <a:off x="5" y="4"/>
              <a:ext cx="2026" cy="1271"/>
            </a:xfrm>
            <a:prstGeom prst="rect">
              <a:avLst/>
            </a:prstGeom>
            <a:solidFill>
              <a:srgbClr val="EFEFE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tIns="12696" bIns="20631"/>
            <a:lstStyle/>
            <a:p>
              <a:pPr algn="l"/>
              <a:r>
                <a:rPr lang="pl-PL" sz="800" b="1" dirty="0">
                  <a:solidFill>
                    <a:srgbClr val="000000"/>
                  </a:solidFill>
                  <a:hlinkClick r:id="rId2"/>
                </a:rPr>
                <a:t>  </a:t>
              </a:r>
              <a:r>
                <a:rPr lang="pl-PL" sz="1800" b="1" dirty="0">
                  <a:solidFill>
                    <a:srgbClr val="000000"/>
                  </a:solidFill>
                </a:rPr>
                <a:t>Porfir </a:t>
              </a:r>
              <a:r>
                <a:rPr lang="pl-PL" sz="1800" b="1" dirty="0" smtClean="0">
                  <a:solidFill>
                    <a:srgbClr val="000000"/>
                  </a:solidFill>
                </a:rPr>
                <a:t>bez kwarcowy </a:t>
              </a:r>
              <a:r>
                <a:rPr lang="pl-PL" sz="1800" b="1" dirty="0">
                  <a:solidFill>
                    <a:srgbClr val="000000"/>
                  </a:solidFill>
                </a:rPr>
                <a:t>zawierający skalenie, biotyt i </a:t>
              </a:r>
              <a:r>
                <a:rPr lang="pl-PL" sz="1800" b="1" dirty="0" err="1">
                  <a:solidFill>
                    <a:srgbClr val="000000"/>
                  </a:solidFill>
                </a:rPr>
                <a:t>porokseny</a:t>
              </a:r>
              <a:r>
                <a:rPr lang="pl-PL" sz="1800" b="1" dirty="0">
                  <a:solidFill>
                    <a:srgbClr val="000000"/>
                  </a:solidFill>
                </a:rPr>
                <a:t>.</a:t>
              </a:r>
              <a:r>
                <a:rPr lang="pl-PL" sz="800" b="1" i="1" dirty="0">
                  <a:solidFill>
                    <a:srgbClr val="000000"/>
                  </a:solidFill>
                </a:rPr>
                <a:t> i </a:t>
              </a:r>
              <a:r>
                <a:rPr lang="pl-PL" sz="12300" b="1" dirty="0">
                  <a:solidFill>
                    <a:srgbClr val="000000"/>
                  </a:solidFill>
                </a:rPr>
                <a:t> </a:t>
              </a:r>
              <a:r>
                <a:rPr lang="pl-PL" sz="800" b="1" dirty="0">
                  <a:solidFill>
                    <a:srgbClr val="000000"/>
                  </a:solidFill>
                </a:rPr>
                <a:t>                                                                                                      </a:t>
              </a:r>
              <a:br>
                <a:rPr lang="pl-PL" sz="800" b="1" dirty="0">
                  <a:solidFill>
                    <a:srgbClr val="000000"/>
                  </a:solidFill>
                </a:rPr>
              </a:br>
              <a:endParaRPr lang="pl-PL" sz="800" b="1" dirty="0">
                <a:solidFill>
                  <a:srgbClr val="000000"/>
                </a:solidFill>
              </a:endParaRPr>
            </a:p>
          </p:txBody>
        </p:sp>
        <p:sp>
          <p:nvSpPr>
            <p:cNvPr id="14354" name="Rectangle 18"/>
            <p:cNvSpPr>
              <a:spLocks noChangeArrowheads="1"/>
            </p:cNvSpPr>
            <p:nvPr/>
          </p:nvSpPr>
          <p:spPr bwMode="auto">
            <a:xfrm>
              <a:off x="0" y="0"/>
              <a:ext cx="2036" cy="1279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pl-PL"/>
            </a:p>
          </p:txBody>
        </p:sp>
      </p:grpSp>
      <p:pic>
        <p:nvPicPr>
          <p:cNvPr id="14353" name="Picture 17" descr="http://pic.srv6.wapedia.mobi/thumb/9a5d14327/pl/fixed/230/172/Porfir_3.JPG?format=jpg,png,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714488"/>
            <a:ext cx="4929222" cy="367557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l-PL" sz="2400" b="1" dirty="0">
                <a:solidFill>
                  <a:srgbClr val="00006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c) skały głębinowe – </a:t>
            </a:r>
            <a:r>
              <a:rPr lang="pl-PL" sz="2400" dirty="0">
                <a:solidFill>
                  <a:srgbClr val="00006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powstają wskutek powolnego krzepnięcia magmy w warunkach wysokiego ciśnienia                        </a:t>
            </a:r>
            <a:r>
              <a:rPr lang="pl-PL" sz="2400" dirty="0" smtClean="0">
                <a:solidFill>
                  <a:srgbClr val="00006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</a:t>
            </a:r>
            <a:r>
              <a:rPr lang="pl-PL" sz="2400" dirty="0">
                <a:solidFill>
                  <a:srgbClr val="00006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temperatury np.: g</a:t>
            </a:r>
            <a:r>
              <a:rPr lang="pl-PL" sz="2400" dirty="0">
                <a:solidFill>
                  <a:srgbClr val="00006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ranit</a:t>
            </a:r>
            <a:r>
              <a:rPr lang="pl-PL" sz="2400" dirty="0">
                <a:solidFill>
                  <a:srgbClr val="00006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pl-PL" sz="2400" dirty="0">
                <a:solidFill>
                  <a:srgbClr val="00006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pl-PL" sz="1200" dirty="0">
                <a:solidFill>
                  <a:srgbClr val="00006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l-PL" sz="1200" dirty="0">
                <a:solidFill>
                  <a:srgbClr val="00006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pl-PL" sz="1200" dirty="0">
              <a:solidFill>
                <a:srgbClr val="00006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364" name="Rectangle 4">
            <a:hlinkClick r:id="rId2" tooltip="Granit z masywu strzelińskiego"/>
          </p:cNvPr>
          <p:cNvSpPr>
            <a:spLocks noChangeArrowheads="1"/>
          </p:cNvSpPr>
          <p:nvPr/>
        </p:nvSpPr>
        <p:spPr bwMode="auto">
          <a:xfrm>
            <a:off x="1752600" y="1752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l-PL"/>
          </a:p>
        </p:txBody>
      </p:sp>
      <p:pic>
        <p:nvPicPr>
          <p:cNvPr id="15363" name="Picture 3" descr="http://upload.wikimedia.org/wikipedia/commons/thumb/7/7c/Granit_strzelinski2.JPG/250px-Granit_strzelinski2.JPG">
            <a:hlinkClick r:id="rId2" tooltip="Granit z masywu strzelińskiego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1600200" y="1752600"/>
            <a:ext cx="5638800" cy="43481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28600" y="228600"/>
            <a:ext cx="85344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l-PL" sz="2800" b="1" dirty="0">
                <a:solidFill>
                  <a:srgbClr val="006600"/>
                </a:solidFill>
                <a:cs typeface="Arial" charset="0"/>
              </a:rPr>
              <a:t> </a:t>
            </a:r>
            <a:r>
              <a:rPr lang="pl-PL" sz="2800" b="1" dirty="0"/>
              <a:t>2. S</a:t>
            </a:r>
            <a:r>
              <a:rPr lang="pl-PL" sz="2800" b="1" dirty="0">
                <a:cs typeface="Arial" charset="0"/>
              </a:rPr>
              <a:t>kały osadowe</a:t>
            </a:r>
            <a:r>
              <a:rPr lang="pl-PL" sz="2800" b="1" dirty="0" smtClean="0">
                <a:cs typeface="Arial" charset="0"/>
              </a:rPr>
              <a:t>: </a:t>
            </a:r>
            <a:r>
              <a:rPr lang="pl-PL" sz="2800" dirty="0" smtClean="0"/>
              <a:t>spotykane </a:t>
            </a:r>
            <a:r>
              <a:rPr lang="pl-PL" sz="2800" dirty="0"/>
              <a:t>najczęściej na powierzchni Ziemi</a:t>
            </a:r>
            <a:r>
              <a:rPr lang="pl-PL" sz="2800" dirty="0" smtClean="0"/>
              <a:t>, powstały </a:t>
            </a:r>
            <a:r>
              <a:rPr lang="pl-PL" sz="2800" dirty="0"/>
              <a:t>w wyniku nagromadzenia się produktów niszczenia innych skał lub szczątków organizmów żywych</a:t>
            </a:r>
            <a:r>
              <a:rPr lang="pl-PL" sz="2800" dirty="0" smtClean="0"/>
              <a:t>. Wyróżniamy </a:t>
            </a:r>
            <a:r>
              <a:rPr lang="pl-PL" sz="2800" dirty="0"/>
              <a:t>tu:</a:t>
            </a:r>
          </a:p>
          <a:p>
            <a:pPr algn="l"/>
            <a:r>
              <a:rPr lang="pl-PL" sz="2800" b="1" dirty="0"/>
              <a:t>a) skały okruchowe – </a:t>
            </a:r>
            <a:r>
              <a:rPr lang="pl-PL" sz="2800" dirty="0"/>
              <a:t>powstają w wyniku nagromadzenia się okruchów skalnych, będących najczęściej produktem wietrzenia innych skał </a:t>
            </a:r>
            <a:r>
              <a:rPr lang="pl-PL" sz="2800" dirty="0" err="1"/>
              <a:t>np.:żwir</a:t>
            </a:r>
            <a:r>
              <a:rPr lang="pl-PL" sz="2800" dirty="0"/>
              <a:t>, </a:t>
            </a:r>
            <a:r>
              <a:rPr lang="pl-PL" sz="2800" dirty="0" err="1"/>
              <a:t>piasek,ił</a:t>
            </a:r>
            <a:r>
              <a:rPr lang="pl-PL" sz="2800" dirty="0"/>
              <a:t>.</a:t>
            </a:r>
            <a:r>
              <a:rPr lang="pl-PL" sz="2800" b="1" dirty="0"/>
              <a:t> </a:t>
            </a:r>
            <a:endParaRPr lang="pl-PL" sz="2800" dirty="0"/>
          </a:p>
        </p:txBody>
      </p:sp>
      <p:pic>
        <p:nvPicPr>
          <p:cNvPr id="16387" name="Picture 3" descr="Plik:Sand under electron microscope.jp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857224" y="4316417"/>
            <a:ext cx="4157604" cy="2541583"/>
          </a:xfrm>
          <a:prstGeom prst="rect">
            <a:avLst/>
          </a:prstGeom>
          <a:noFill/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867400" y="5867400"/>
            <a:ext cx="30924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pl-PL" sz="1800">
                <a:solidFill>
                  <a:srgbClr val="000000"/>
                </a:solidFill>
                <a:cs typeface="Times New Roman" pitchFamily="18" charset="0"/>
              </a:rPr>
              <a:t>Piasek widziany pod mikroskopem elektronowym</a:t>
            </a:r>
          </a:p>
        </p:txBody>
      </p:sp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357166"/>
            <a:ext cx="7772400" cy="1447800"/>
          </a:xfrm>
        </p:spPr>
        <p:txBody>
          <a:bodyPr>
            <a:normAutofit fontScale="90000"/>
          </a:bodyPr>
          <a:lstStyle/>
          <a:p>
            <a:pPr algn="l"/>
            <a:r>
              <a:rPr lang="pl-PL" sz="2400" b="1" dirty="0">
                <a:solidFill>
                  <a:srgbClr val="000000"/>
                </a:solidFill>
              </a:rPr>
              <a:t>b)skały pochodzenia organicznego – </a:t>
            </a:r>
            <a:r>
              <a:rPr lang="pl-PL" sz="2400" dirty="0">
                <a:solidFill>
                  <a:srgbClr val="000000"/>
                </a:solidFill>
              </a:rPr>
              <a:t> powstają wskutek nagromadzenia się na dnie morza lub jeziora, a następnie spojenia skorupek i szkieletów różnych organizmów np.: wapień, torf, węgiel kamienny, brunatny, ropa naftowa.</a:t>
            </a:r>
            <a:endParaRPr lang="pl-PL" sz="2400" b="1" dirty="0">
              <a:solidFill>
                <a:srgbClr val="000000"/>
              </a:solidFill>
            </a:endParaRPr>
          </a:p>
        </p:txBody>
      </p:sp>
      <p:pic>
        <p:nvPicPr>
          <p:cNvPr id="20488" name="Picture 8" descr="http://upload.wikimedia.org/wikipedia/commons/thumb/a/ae/Wapien_dewonski.jpg/230px-Wapien_dewonski.jpg">
            <a:hlinkClick r:id="rId2" tooltip="Dewoński (fran) wapień kalkarenitowy, Kowala,  Góry Świętokrzyskie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357158" y="1928802"/>
            <a:ext cx="4495800" cy="3733800"/>
          </a:xfrm>
          <a:prstGeom prst="rect">
            <a:avLst/>
          </a:prstGeom>
          <a:noFill/>
        </p:spPr>
      </p:pic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2560638"/>
            <a:ext cx="21574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/>
            <a:r>
              <a:rPr lang="pl-PL"/>
              <a:t> </a:t>
            </a: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253920" rIns="253920">
            <a:spAutoFit/>
          </a:bodyPr>
          <a:lstStyle/>
          <a:p>
            <a:endParaRPr lang="pl-PL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571472" y="5572140"/>
            <a:ext cx="9067800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/>
            <a:endParaRPr lang="pl-PL" dirty="0"/>
          </a:p>
          <a:p>
            <a:pPr algn="l"/>
            <a:r>
              <a:rPr lang="pl-PL" dirty="0"/>
              <a:t>                wapień                                                bryła torfu</a:t>
            </a:r>
          </a:p>
        </p:txBody>
      </p:sp>
      <p:pic>
        <p:nvPicPr>
          <p:cNvPr id="20490" name="Picture 10" descr="http://upload.wikimedia.org/wikipedia/commons/thumb/1/12/TorfPP.JPG/300px-TorfPP.JPG">
            <a:hlinkClick r:id="rId5" tooltip="Bryła torfu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2000240"/>
            <a:ext cx="3962400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52400" y="0"/>
            <a:ext cx="88392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l-PL" sz="900">
                <a:solidFill>
                  <a:srgbClr val="000000"/>
                </a:solidFill>
                <a:latin typeface="Verdana" pitchFamily="34" charset="0"/>
                <a:cs typeface="Arial" charset="0"/>
              </a:rPr>
              <a:t> </a:t>
            </a:r>
            <a:endParaRPr lang="pl-PL" sz="1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 eaLnBrk="0" hangingPunct="0"/>
            <a:r>
              <a:rPr lang="pl-PL" sz="2800" b="1">
                <a:solidFill>
                  <a:srgbClr val="005E00"/>
                </a:solidFill>
              </a:rPr>
              <a:t>c) pochodzenia chemicznego</a:t>
            </a:r>
            <a:r>
              <a:rPr lang="pl-PL" sz="2800">
                <a:solidFill>
                  <a:srgbClr val="005E00"/>
                </a:solidFill>
                <a:cs typeface="Times New Roman" pitchFamily="18" charset="0"/>
              </a:rPr>
              <a:t>:</a:t>
            </a:r>
            <a:r>
              <a:rPr lang="pl-PL" sz="2800">
                <a:solidFill>
                  <a:srgbClr val="005E00"/>
                </a:solidFill>
              </a:rPr>
              <a:t> powstają w płytkich, silnie parujących zbiornikach morskich lub słonych jeziorach np.: </a:t>
            </a:r>
            <a:r>
              <a:rPr lang="pl-PL" sz="2800">
                <a:solidFill>
                  <a:srgbClr val="005E00"/>
                </a:solidFill>
                <a:cs typeface="Times New Roman" pitchFamily="18" charset="0"/>
              </a:rPr>
              <a:t>sól kamienna</a:t>
            </a:r>
            <a:r>
              <a:rPr lang="pl-PL" sz="2800">
                <a:solidFill>
                  <a:srgbClr val="005E00"/>
                </a:solidFill>
              </a:rPr>
              <a:t>, </a:t>
            </a:r>
            <a:r>
              <a:rPr lang="pl-PL" sz="2800">
                <a:solidFill>
                  <a:srgbClr val="005E00"/>
                </a:solidFill>
                <a:cs typeface="Times New Roman" pitchFamily="18" charset="0"/>
              </a:rPr>
              <a:t>gips</a:t>
            </a:r>
            <a:r>
              <a:rPr lang="pl-PL" sz="2800">
                <a:solidFill>
                  <a:srgbClr val="005E00"/>
                </a:solidFill>
              </a:rPr>
              <a:t>, </a:t>
            </a:r>
            <a:r>
              <a:rPr lang="pl-PL" sz="2800">
                <a:solidFill>
                  <a:srgbClr val="005E00"/>
                </a:solidFill>
                <a:cs typeface="Times New Roman" pitchFamily="18" charset="0"/>
              </a:rPr>
              <a:t>sól potasowa</a:t>
            </a:r>
            <a:r>
              <a:rPr lang="pl-PL" sz="2800">
                <a:solidFill>
                  <a:srgbClr val="005E00"/>
                </a:solidFill>
              </a:rPr>
              <a:t>, anhydryt.</a:t>
            </a:r>
          </a:p>
        </p:txBody>
      </p:sp>
      <p:pic>
        <p:nvPicPr>
          <p:cNvPr id="23555" name="Picture 3" descr="Plik:Salt - close-up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000240"/>
            <a:ext cx="4191000" cy="3733800"/>
          </a:xfrm>
          <a:prstGeom prst="rect">
            <a:avLst/>
          </a:prstGeom>
          <a:noFill/>
        </p:spPr>
      </p:pic>
      <p:pic>
        <p:nvPicPr>
          <p:cNvPr id="23557" name="Picture 5" descr="Plik:Anhydrite HMNH1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1857364"/>
            <a:ext cx="3890963" cy="3733800"/>
          </a:xfrm>
          <a:prstGeom prst="rect">
            <a:avLst/>
          </a:prstGeom>
          <a:noFill/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1377950" y="5715000"/>
            <a:ext cx="6245225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pl-PL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s</a:t>
            </a:r>
            <a:r>
              <a:rPr lang="pl-PL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ól kuchenna</a:t>
            </a:r>
            <a:r>
              <a:rPr lang="pl-PL" sz="280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pl-PL" sz="2800">
                <a:solidFill>
                  <a:srgbClr val="000000"/>
                </a:solidFill>
              </a:rPr>
              <a:t>                             anhydryt</a:t>
            </a:r>
            <a:endParaRPr lang="pl-PL" sz="2800">
              <a:solidFill>
                <a:srgbClr val="420E96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304800"/>
            <a:ext cx="91440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l-PL" sz="2800" b="1">
                <a:solidFill>
                  <a:srgbClr val="2C002C"/>
                </a:solidFill>
              </a:rPr>
              <a:t>3.</a:t>
            </a:r>
            <a:r>
              <a:rPr lang="pl-PL" sz="2800" b="1">
                <a:solidFill>
                  <a:srgbClr val="2C002C"/>
                </a:solidFill>
                <a:cs typeface="Arial" charset="0"/>
              </a:rPr>
              <a:t> </a:t>
            </a:r>
            <a:r>
              <a:rPr lang="pl-PL" sz="2800" b="1">
                <a:solidFill>
                  <a:srgbClr val="2C002C"/>
                </a:solidFill>
              </a:rPr>
              <a:t>S</a:t>
            </a:r>
            <a:r>
              <a:rPr lang="pl-PL" sz="2800" b="1">
                <a:solidFill>
                  <a:srgbClr val="2C002C"/>
                </a:solidFill>
                <a:cs typeface="Arial" charset="0"/>
              </a:rPr>
              <a:t>kały przeobra</a:t>
            </a:r>
            <a:r>
              <a:rPr lang="pl-PL" sz="2800" b="1">
                <a:solidFill>
                  <a:srgbClr val="2C002C"/>
                </a:solidFill>
              </a:rPr>
              <a:t>ż</a:t>
            </a:r>
            <a:r>
              <a:rPr lang="pl-PL" sz="2800" b="1">
                <a:solidFill>
                  <a:srgbClr val="2C002C"/>
                </a:solidFill>
                <a:cs typeface="Arial" charset="0"/>
              </a:rPr>
              <a:t>one</a:t>
            </a:r>
            <a:r>
              <a:rPr lang="pl-PL" sz="2800" b="1">
                <a:solidFill>
                  <a:srgbClr val="2C002C"/>
                </a:solidFill>
              </a:rPr>
              <a:t> zwane metamorficznymi:</a:t>
            </a:r>
            <a:r>
              <a:rPr lang="pl-PL" sz="2800" b="1">
                <a:solidFill>
                  <a:srgbClr val="2C002C"/>
                </a:solidFill>
                <a:cs typeface="Arial" charset="0"/>
              </a:rPr>
              <a:t/>
            </a:r>
            <a:br>
              <a:rPr lang="pl-PL" sz="2800" b="1">
                <a:solidFill>
                  <a:srgbClr val="2C002C"/>
                </a:solidFill>
                <a:cs typeface="Arial" charset="0"/>
              </a:rPr>
            </a:br>
            <a:r>
              <a:rPr lang="pl-PL" sz="2800">
                <a:solidFill>
                  <a:srgbClr val="2C002C"/>
                </a:solidFill>
              </a:rPr>
              <a:t>powstają zwykle głęboko pod ziemia w wyniku przeobrażenia wcześniej istniejących skał magmowych lub osadowych pod wpływem wzrostu temperatury lub ciśnienia np.: gnejs powstający z granitu, marmur z wapienia, kwarcyt                                  z piaskowca.</a:t>
            </a:r>
          </a:p>
        </p:txBody>
      </p:sp>
      <p:sp>
        <p:nvSpPr>
          <p:cNvPr id="28676" name="AutoShape 4" descr="Plik:Skała zmyllonityzowana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838200" y="6248400"/>
            <a:ext cx="74676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pl-PL" b="1" i="1">
                <a:solidFill>
                  <a:srgbClr val="00008B"/>
                </a:solidFill>
              </a:rPr>
              <a:t> </a:t>
            </a:r>
            <a:r>
              <a:rPr lang="pl-PL"/>
              <a:t>gnejs                                                          marmur</a:t>
            </a:r>
          </a:p>
        </p:txBody>
      </p:sp>
      <p:pic>
        <p:nvPicPr>
          <p:cNvPr id="28677" name="Picture 5" descr="http://upload.wikimedia.org/wikipedia/commons/thumb/5/53/Marmur_z_serpentynitem.jpg/250px-Marmur_z_serpentynitem.jpg">
            <a:hlinkClick r:id="rId3" tooltip="Marmur dolomitowy z żyłkami serpentynitu, Rędziny, Dolny Śląsk"/>
          </p:cNvPr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4876800" y="3200400"/>
            <a:ext cx="3886200" cy="2851150"/>
          </a:xfrm>
          <a:prstGeom prst="rect">
            <a:avLst/>
          </a:prstGeom>
          <a:noFill/>
        </p:spPr>
      </p:pic>
      <p:pic>
        <p:nvPicPr>
          <p:cNvPr id="28678" name="Picture 6" descr="http://upload.wikimedia.org/wikipedia/commons/thumb/5/51/Ultramyllonit.jpg/250px-Ultramyllonit.jpg">
            <a:hlinkClick r:id="rId6" tooltip=" Gnejs ołówkowy wykształcony w postaci ultramylonitu, Doubravčany, k. Kutnéj Hory, Czechy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3357562"/>
            <a:ext cx="3810000" cy="2895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072098"/>
          </a:xfrm>
        </p:spPr>
        <p:txBody>
          <a:bodyPr>
            <a:normAutofit fontScale="25000" lnSpcReduction="20000"/>
          </a:bodyPr>
          <a:lstStyle/>
          <a:p>
            <a:pPr marL="274320" indent="-274320">
              <a:buFont typeface="Wingdings 2"/>
              <a:buChar char=""/>
              <a:defRPr/>
            </a:pPr>
            <a:r>
              <a:rPr lang="pl-PL" sz="7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Surowiec mineralny </a:t>
            </a:r>
            <a:r>
              <a:rPr lang="pl-PL" sz="7600" dirty="0" smtClean="0">
                <a:latin typeface="Times New Roman" pitchFamily="18" charset="0"/>
                <a:cs typeface="Times New Roman" pitchFamily="18" charset="0"/>
              </a:rPr>
              <a:t>- wydobyta ze złoża kopalina użyteczna, mająca zastosowanie w gospodarce, produkt przemysłu wydobywczego. Jest składnikiem środowisk przyrodniczych: skorupy ziemskiej, hydrosfery, biosfery i atmosfery.</a:t>
            </a:r>
            <a:br>
              <a:rPr lang="pl-PL" sz="7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7600" dirty="0" smtClean="0">
                <a:latin typeface="Times New Roman" pitchFamily="18" charset="0"/>
                <a:cs typeface="Times New Roman" pitchFamily="18" charset="0"/>
              </a:rPr>
              <a:t>Należą do nich: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pl-PL" sz="7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surowce energetyczne </a:t>
            </a:r>
            <a:r>
              <a:rPr lang="pl-PL" sz="7600" dirty="0" smtClean="0">
                <a:latin typeface="Times New Roman" pitchFamily="18" charset="0"/>
                <a:cs typeface="Times New Roman" pitchFamily="18" charset="0"/>
              </a:rPr>
              <a:t>- węgiel kamienny, węgiel brunatny, bituminy ( łupki bitumiczne, ropa naftowa, wosk ziemny, gaz ziemny).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pl-PL" sz="7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rudy metali żelaznych </a:t>
            </a:r>
            <a:r>
              <a:rPr lang="pl-PL" sz="7600" dirty="0" smtClean="0">
                <a:latin typeface="Times New Roman" pitchFamily="18" charset="0"/>
                <a:cs typeface="Times New Roman" pitchFamily="18" charset="0"/>
              </a:rPr>
              <a:t>- żelazo, mangan, chrom, nikiel, kobalt, wolfram, wanad, molibden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pl-PL" sz="7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rudy metali kolorowych </a:t>
            </a:r>
            <a:r>
              <a:rPr lang="pl-PL" sz="7600" dirty="0" smtClean="0">
                <a:latin typeface="Times New Roman" pitchFamily="18" charset="0"/>
                <a:cs typeface="Times New Roman" pitchFamily="18" charset="0"/>
              </a:rPr>
              <a:t>- cynk, cyna, miedź, ołów, arsen, rtęć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pl-PL" sz="7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metale szlachetne </a:t>
            </a:r>
            <a:r>
              <a:rPr lang="pl-PL" sz="7600" dirty="0" smtClean="0">
                <a:latin typeface="Times New Roman" pitchFamily="18" charset="0"/>
                <a:cs typeface="Times New Roman" pitchFamily="18" charset="0"/>
              </a:rPr>
              <a:t>- złoto, srebro, platynowce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pl-PL" sz="7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rudy metali lekkich </a:t>
            </a:r>
            <a:r>
              <a:rPr lang="pl-PL" sz="7600" dirty="0" smtClean="0">
                <a:latin typeface="Times New Roman" pitchFamily="18" charset="0"/>
                <a:cs typeface="Times New Roman" pitchFamily="18" charset="0"/>
              </a:rPr>
              <a:t>- glin, magnez, beryl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pl-PL" sz="7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surowce chemiczne </a:t>
            </a:r>
            <a:r>
              <a:rPr lang="pl-PL" sz="7600" dirty="0" smtClean="0">
                <a:latin typeface="Times New Roman" pitchFamily="18" charset="0"/>
                <a:cs typeface="Times New Roman" pitchFamily="18" charset="0"/>
              </a:rPr>
              <a:t>- sól kamienna, sól potasowa, saletry, fosforyty, gips, siarka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pl-PL" sz="7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surowce skalne - </a:t>
            </a:r>
            <a:r>
              <a:rPr lang="pl-PL" sz="7600" dirty="0" smtClean="0">
                <a:latin typeface="Times New Roman" pitchFamily="18" charset="0"/>
                <a:cs typeface="Times New Roman" pitchFamily="18" charset="0"/>
              </a:rPr>
              <a:t>granity, sjenity, bazalty, piaskowce, wapienie, gliny, żwiry, piaski.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pl-PL" sz="7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surowce ceramiczne i surowce ogniotrwałe </a:t>
            </a:r>
            <a:r>
              <a:rPr lang="pl-PL" sz="7600" dirty="0" smtClean="0">
                <a:latin typeface="Times New Roman" pitchFamily="18" charset="0"/>
                <a:cs typeface="Times New Roman" pitchFamily="18" charset="0"/>
              </a:rPr>
              <a:t>- wapienie, margle, gliny, iły, kaoliny, 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pl-PL" sz="7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kamienie szlachetne i kamienie półszlachetne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93B4BD"/>
                </a:solidFill>
              </a:rPr>
              <a:t>Ogólny podział surowców mineralnych</a:t>
            </a:r>
            <a:endParaRPr lang="pl-PL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Wykonał: </a:t>
            </a:r>
            <a:br>
              <a:rPr lang="pl-PL" dirty="0" smtClean="0"/>
            </a:br>
            <a:r>
              <a:rPr lang="pl-PL" dirty="0" smtClean="0"/>
              <a:t>Łukasz Głosek kl. III d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Dziękuje za uwagę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dirty="0" smtClean="0"/>
              <a:t>Złoża głównych bogactw mineralnych</a:t>
            </a:r>
            <a:endParaRPr lang="pl-PL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5884893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ole tekstowe 6"/>
          <p:cNvSpPr txBox="1"/>
          <p:nvPr/>
        </p:nvSpPr>
        <p:spPr>
          <a:xfrm>
            <a:off x="6215074" y="57148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Surowce energetyczne</a:t>
            </a:r>
            <a:endParaRPr lang="pl-PL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928670"/>
            <a:ext cx="678661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pole tekstowe 9"/>
          <p:cNvSpPr txBox="1"/>
          <p:nvPr/>
        </p:nvSpPr>
        <p:spPr>
          <a:xfrm>
            <a:off x="6858016" y="928670"/>
            <a:ext cx="207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</a:t>
            </a:r>
            <a:r>
              <a:rPr lang="pl-PL" dirty="0" smtClean="0"/>
              <a:t>ęgiel kamienny</a:t>
            </a:r>
          </a:p>
          <a:p>
            <a:r>
              <a:rPr lang="pl-PL" dirty="0"/>
              <a:t>w</a:t>
            </a:r>
            <a:r>
              <a:rPr lang="pl-PL" dirty="0" smtClean="0"/>
              <a:t>ęgiel brunatny</a:t>
            </a:r>
          </a:p>
          <a:p>
            <a:r>
              <a:rPr lang="pl-PL" dirty="0"/>
              <a:t>r</a:t>
            </a:r>
            <a:r>
              <a:rPr lang="pl-PL" dirty="0" smtClean="0"/>
              <a:t>opa naftowa i gaz ziemny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6215074" y="207167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Rudy metali</a:t>
            </a:r>
            <a:endParaRPr lang="pl-PL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428868"/>
            <a:ext cx="64294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pole tekstowe 13"/>
          <p:cNvSpPr txBox="1"/>
          <p:nvPr/>
        </p:nvSpPr>
        <p:spPr>
          <a:xfrm>
            <a:off x="6858016" y="2428868"/>
            <a:ext cx="2071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żelaza</a:t>
            </a:r>
          </a:p>
          <a:p>
            <a:r>
              <a:rPr lang="pl-PL" dirty="0" smtClean="0"/>
              <a:t>miedzi</a:t>
            </a:r>
          </a:p>
          <a:p>
            <a:r>
              <a:rPr lang="pl-PL" dirty="0"/>
              <a:t>c</a:t>
            </a:r>
            <a:r>
              <a:rPr lang="pl-PL" dirty="0" smtClean="0"/>
              <a:t>ynku i ołowiu</a:t>
            </a:r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6215074" y="3286124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Surowce chemiczne</a:t>
            </a:r>
            <a:endParaRPr lang="pl-PL" b="1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3643314"/>
            <a:ext cx="64294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pole tekstowe 16"/>
          <p:cNvSpPr txBox="1"/>
          <p:nvPr/>
        </p:nvSpPr>
        <p:spPr>
          <a:xfrm>
            <a:off x="6858016" y="3643314"/>
            <a:ext cx="207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s</a:t>
            </a:r>
            <a:r>
              <a:rPr lang="pl-PL" dirty="0" smtClean="0"/>
              <a:t>iarka</a:t>
            </a:r>
          </a:p>
          <a:p>
            <a:r>
              <a:rPr lang="pl-PL" dirty="0"/>
              <a:t>s</a:t>
            </a:r>
            <a:r>
              <a:rPr lang="pl-PL" dirty="0" smtClean="0"/>
              <a:t>ól kamienna</a:t>
            </a:r>
          </a:p>
          <a:p>
            <a:r>
              <a:rPr lang="pl-PL" dirty="0"/>
              <a:t>s</a:t>
            </a:r>
            <a:r>
              <a:rPr lang="pl-PL" dirty="0" smtClean="0"/>
              <a:t>ól potasowa</a:t>
            </a:r>
          </a:p>
          <a:p>
            <a:r>
              <a:rPr lang="pl-PL" dirty="0"/>
              <a:t>f</a:t>
            </a:r>
            <a:r>
              <a:rPr lang="pl-PL" dirty="0" smtClean="0"/>
              <a:t>osforyty </a:t>
            </a:r>
            <a:endParaRPr lang="pl-PL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6215074" y="4786322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/>
              <a:t>Wydobycie głównych bogactw mineralnych</a:t>
            </a:r>
            <a:endParaRPr lang="pl-PL" sz="1600" b="1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6215074" y="5286388"/>
            <a:ext cx="2714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Surowce energetyczne</a:t>
            </a:r>
            <a:endParaRPr lang="pl-PL" sz="1400" b="1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5500678"/>
            <a:ext cx="42862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pole tekstowe 22"/>
          <p:cNvSpPr txBox="1"/>
          <p:nvPr/>
        </p:nvSpPr>
        <p:spPr>
          <a:xfrm>
            <a:off x="6715140" y="5534561"/>
            <a:ext cx="2857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w</a:t>
            </a:r>
            <a:r>
              <a:rPr lang="pl-PL" sz="2000" dirty="0" smtClean="0"/>
              <a:t>ęgiel kamienny</a:t>
            </a:r>
          </a:p>
          <a:p>
            <a:r>
              <a:rPr lang="pl-PL" sz="2000" dirty="0"/>
              <a:t>w</a:t>
            </a:r>
            <a:r>
              <a:rPr lang="pl-PL" sz="2000" dirty="0" smtClean="0"/>
              <a:t>ęgiel brunatny</a:t>
            </a:r>
          </a:p>
          <a:p>
            <a:r>
              <a:rPr lang="pl-PL" sz="2000" dirty="0"/>
              <a:t>r</a:t>
            </a:r>
            <a:r>
              <a:rPr lang="pl-PL" sz="2000" dirty="0" smtClean="0"/>
              <a:t>opa naftowa</a:t>
            </a:r>
          </a:p>
          <a:p>
            <a:r>
              <a:rPr lang="pl-PL" sz="2000" dirty="0"/>
              <a:t>g</a:t>
            </a:r>
            <a:r>
              <a:rPr lang="pl-PL" sz="2000" dirty="0" smtClean="0"/>
              <a:t>az ziemny </a:t>
            </a:r>
            <a:endParaRPr lang="pl-PL" sz="2000" dirty="0"/>
          </a:p>
        </p:txBody>
      </p:sp>
      <p:sp>
        <p:nvSpPr>
          <p:cNvPr id="24" name="pole tekstowe 23"/>
          <p:cNvSpPr txBox="1"/>
          <p:nvPr/>
        </p:nvSpPr>
        <p:spPr>
          <a:xfrm>
            <a:off x="1643042" y="492919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Rudy metali</a:t>
            </a:r>
            <a:endParaRPr lang="pl-PL" b="1" dirty="0"/>
          </a:p>
        </p:txBody>
      </p:sp>
      <p:sp>
        <p:nvSpPr>
          <p:cNvPr id="25" name="pole tekstowe 24"/>
          <p:cNvSpPr txBox="1"/>
          <p:nvPr/>
        </p:nvSpPr>
        <p:spPr>
          <a:xfrm>
            <a:off x="3643306" y="492919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Surowce chemiczne</a:t>
            </a:r>
            <a:endParaRPr lang="pl-PL" b="1" dirty="0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86182" y="5286388"/>
            <a:ext cx="47625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pole tekstowe 26"/>
          <p:cNvSpPr txBox="1"/>
          <p:nvPr/>
        </p:nvSpPr>
        <p:spPr>
          <a:xfrm>
            <a:off x="4357686" y="5357826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s</a:t>
            </a:r>
            <a:r>
              <a:rPr lang="pl-PL" dirty="0" smtClean="0"/>
              <a:t>iarka</a:t>
            </a:r>
          </a:p>
          <a:p>
            <a:r>
              <a:rPr lang="pl-PL" dirty="0"/>
              <a:t>s</a:t>
            </a:r>
            <a:r>
              <a:rPr lang="pl-PL" dirty="0" smtClean="0"/>
              <a:t>ól kamienna</a:t>
            </a:r>
            <a:endParaRPr lang="pl-PL" dirty="0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85852" y="5286388"/>
            <a:ext cx="500066" cy="7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pole tekstowe 28"/>
          <p:cNvSpPr txBox="1"/>
          <p:nvPr/>
        </p:nvSpPr>
        <p:spPr>
          <a:xfrm>
            <a:off x="1785918" y="5357826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</a:t>
            </a:r>
            <a:r>
              <a:rPr lang="pl-PL" dirty="0" smtClean="0"/>
              <a:t>iedzi</a:t>
            </a:r>
          </a:p>
          <a:p>
            <a:r>
              <a:rPr lang="pl-PL" dirty="0"/>
              <a:t>c</a:t>
            </a:r>
            <a:r>
              <a:rPr lang="pl-PL" dirty="0" smtClean="0"/>
              <a:t>ynku i ołowiu</a:t>
            </a:r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build="allAtOnce"/>
      <p:bldP spid="10" grpId="0" build="p"/>
      <p:bldP spid="11" grpId="0" build="allAtOnce"/>
      <p:bldP spid="14" grpId="0" build="p"/>
      <p:bldP spid="15" grpId="0" build="allAtOnce"/>
      <p:bldP spid="17" grpId="0" build="p"/>
      <p:bldP spid="18" grpId="0" build="p"/>
      <p:bldP spid="19" grpId="0" build="allAtOnce"/>
      <p:bldP spid="23" grpId="0" build="p"/>
      <p:bldP spid="24" grpId="0" build="p"/>
      <p:bldP spid="25" grpId="0" build="p"/>
      <p:bldP spid="27" grpId="0" build="p"/>
      <p:bldP spid="2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1143000" y="142875"/>
            <a:ext cx="7043738" cy="5000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800" dirty="0" smtClean="0">
                <a:solidFill>
                  <a:schemeClr val="accent6">
                    <a:lumMod val="50000"/>
                  </a:schemeClr>
                </a:solidFill>
              </a:rPr>
              <a:t>Surowce energetyczne</a:t>
            </a:r>
            <a:endParaRPr lang="pl-PL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Symbol zastępczy tekstu 4"/>
          <p:cNvSpPr txBox="1">
            <a:spLocks/>
          </p:cNvSpPr>
          <p:nvPr/>
        </p:nvSpPr>
        <p:spPr>
          <a:xfrm>
            <a:off x="285750" y="642938"/>
            <a:ext cx="8286750" cy="3357562"/>
          </a:xfrm>
          <a:prstGeom prst="rect">
            <a:avLst/>
          </a:prstGeom>
        </p:spPr>
        <p:txBody>
          <a:bodyPr vert="horz" rtlCol="0">
            <a:normAutofit fontScale="250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tabLst/>
              <a:defRPr/>
            </a:pPr>
            <a:r>
              <a:rPr kumimoji="0" lang="pl-PL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Węgiel kamienny</a:t>
            </a:r>
            <a:r>
              <a:rPr kumimoji="0" lang="pl-PL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– skała osadowa pochodzenia roślinnego, zawierająca 75-97% pierwiastka węgla, powstała głównie w karbonie (era paleozoiczna) ze szczątków roślinnych, które bez dostępu tlenu uległy uwęgleniu. Ma czarną barwę i matowy połysk. Jest to skała wykorzystywana jako źródło ciepła i energii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tabLst/>
              <a:defRPr/>
            </a:pPr>
            <a:r>
              <a:rPr kumimoji="0" lang="pl-PL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Miejsca wydobycia: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tabLst/>
              <a:defRPr/>
            </a:pPr>
            <a:r>
              <a:rPr kumimoji="0" lang="pl-PL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Wyżyna Śląska - </a:t>
            </a:r>
            <a:r>
              <a:rPr kumimoji="0" lang="pl-PL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Górnośląski Okręg Przemysłowy, Rybnicki Okręg Węglowy i Zagłębie Dąbrowskie.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tabLst/>
              <a:defRPr/>
            </a:pPr>
            <a:r>
              <a:rPr kumimoji="0" lang="pl-PL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Zagłębie Dolnośląskie (zaprzestano wydobycia)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tabLst/>
              <a:defRPr/>
            </a:pPr>
            <a:r>
              <a:rPr kumimoji="0" lang="pl-PL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Zagłębie lubelskie (</a:t>
            </a:r>
            <a:r>
              <a:rPr kumimoji="0" lang="pl-PL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Bogdanka</a:t>
            </a:r>
            <a:r>
              <a:rPr kumimoji="0" lang="pl-PL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koło Łęcznej)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tabLst/>
              <a:defRPr/>
            </a:pPr>
            <a:r>
              <a:rPr kumimoji="0" lang="pl-PL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Pierwsza kopalnia węgla kamiennego w Polsce powstała w Szczakowej (obecnie dzielnica Jaworzna) w 1767 roku.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tabLst/>
              <a:defRPr/>
            </a:pPr>
            <a:r>
              <a:rPr kumimoji="0" lang="pl-PL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Węgiel jest w Polsce surowcem strategicznym, bo </a:t>
            </a:r>
            <a:r>
              <a:rPr kumimoji="0" lang="pl-PL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zaspokaja 65% zapotrzebowania energetycznego kraju.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tabLst/>
              <a:defRPr/>
            </a:pPr>
            <a:r>
              <a:rPr kumimoji="0" lang="pl-PL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Polskie złoża węgla kamiennego oceniane są na 58 mld ton, co stanowi 5% zasobów światowych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tabLst/>
              <a:defRPr/>
            </a:pPr>
            <a:r>
              <a:rPr kumimoji="0" lang="pl-PL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Tendencja wydobycia węgla jest spadkowa: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tabLst/>
              <a:defRPr/>
            </a:pPr>
            <a:endParaRPr kumimoji="0" lang="pl-PL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pole tekstowe 5"/>
          <p:cNvSpPr txBox="1">
            <a:spLocks noChangeArrowheads="1"/>
          </p:cNvSpPr>
          <p:nvPr/>
        </p:nvSpPr>
        <p:spPr bwMode="auto">
          <a:xfrm>
            <a:off x="1428728" y="4286256"/>
            <a:ext cx="4429125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Szacuje się, że w zasięgu czynnych kopalń jest 15,9 mld ton węgla, ale tylko ok. 6 mld ton to zasoby przemysłowe, czyli potencjalnie możliwe do opłacalnego technicznie i ekonomicznie wydobycia. Z tego </a:t>
            </a:r>
            <a:r>
              <a:rPr lang="pl-PL" sz="1600" b="1" dirty="0">
                <a:latin typeface="Times New Roman" pitchFamily="18" charset="0"/>
                <a:cs typeface="Times New Roman" pitchFamily="18" charset="0"/>
              </a:rPr>
              <a:t>3,7 mld ton to zasoby operatywne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, czyli </a:t>
            </a:r>
            <a:r>
              <a:rPr lang="pl-PL" sz="1600" u="sng" dirty="0">
                <a:latin typeface="Times New Roman" pitchFamily="18" charset="0"/>
                <a:cs typeface="Times New Roman" pitchFamily="18" charset="0"/>
              </a:rPr>
              <a:t>takie, które rzeczywiście można wydobyć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. Przy wydobyciu rzędu 100 mln ton rocznie starczyłoby to średnio na niespełna 40 lat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5857884" y="3857628"/>
          <a:ext cx="3095636" cy="237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047"/>
                <a:gridCol w="2048589"/>
              </a:tblGrid>
              <a:tr h="500066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Rok wydobycia</a:t>
                      </a:r>
                      <a:endParaRPr lang="pl-PL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Wielkość wydobycia</a:t>
                      </a:r>
                    </a:p>
                    <a:p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[ w mln ton]</a:t>
                      </a:r>
                      <a:endParaRPr lang="pl-PL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1979</a:t>
                      </a:r>
                      <a:endParaRPr lang="pl-PL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Ok. 180</a:t>
                      </a:r>
                      <a:endParaRPr lang="pl-PL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1994</a:t>
                      </a:r>
                      <a:endParaRPr lang="pl-PL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132</a:t>
                      </a:r>
                      <a:endParaRPr lang="pl-PL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1999</a:t>
                      </a:r>
                      <a:endParaRPr lang="pl-PL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  <a:endParaRPr lang="pl-PL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2004</a:t>
                      </a:r>
                      <a:endParaRPr lang="pl-PL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95,6</a:t>
                      </a:r>
                      <a:endParaRPr lang="pl-PL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  <a:endParaRPr lang="pl-PL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83,6</a:t>
                      </a:r>
                      <a:endParaRPr lang="pl-PL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dirty="0" smtClean="0"/>
              <a:t>Węgiel brunatny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Węgiel brunatny to skała osadowa pochodzenia organicznego roślinnego powstała w trzeciorzędzie w erze kenozoicznej ze szczątków roślin obumarłych bez dostępu powietrza. Zawartość węgla 62-75%. Węgiel brunatny jest nieodnawialnym źródłem energii.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Miejsca wydobycia w Polsce: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Zagłębie Konińskie (Konin, Koło, Turek)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Zagłębie Turoszowskie (Turów, Bogatynia)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Zagłębie Bełchatowskie (Bełchatów, Szczerców)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Sieniawa Lubuska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Wydobycie w Polsce na 1999r. to 63 mln ton a na 2004 aż 61,2 mln ton.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rankingu państw -wydobywczych potentatów - Polska zajmuje siódme miejsce za Niemcami, Rosją i Stanami Zjednoczonymi. Jednocześnie, ze swoim prawie 35% udziałem węgla brunatnego w produkcji energii elektrycznej, zajmujemy jeszcze wyższą piątą pozycję w świecie.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Węgiel brunatny jest obecnie najtańszym nośnikiem energii pierwotnej, stosowanym do wytwarzania energii elektrycznej w polskiej elektroenergetyce.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Rejony występowania węgla brunatnego </a:t>
            </a:r>
            <a:endParaRPr lang="pl-PL" dirty="0"/>
          </a:p>
        </p:txBody>
      </p:sp>
      <p:pic>
        <p:nvPicPr>
          <p:cNvPr id="5" name="Symbol zastępczy zawartości 15" descr="w. brunatny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86187" y="928670"/>
            <a:ext cx="5357813" cy="4833937"/>
          </a:xfrm>
        </p:spPr>
      </p:pic>
      <p:pic>
        <p:nvPicPr>
          <p:cNvPr id="7" name="Obraz 16" descr="Bez tytułuleg. w. bru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14752"/>
            <a:ext cx="762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17"/>
          <p:cNvSpPr txBox="1">
            <a:spLocks noChangeArrowheads="1"/>
          </p:cNvSpPr>
          <p:nvPr/>
        </p:nvSpPr>
        <p:spPr bwMode="auto">
          <a:xfrm>
            <a:off x="785786" y="3714752"/>
            <a:ext cx="278606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500" dirty="0">
                <a:latin typeface="Calibri" pitchFamily="34" charset="0"/>
              </a:rPr>
              <a:t>Złoża węgla brunatnego udokumentowanego geologicznie</a:t>
            </a:r>
          </a:p>
        </p:txBody>
      </p:sp>
      <p:sp>
        <p:nvSpPr>
          <p:cNvPr id="9" name="pole tekstowe 18"/>
          <p:cNvSpPr txBox="1">
            <a:spLocks noChangeArrowheads="1"/>
          </p:cNvSpPr>
          <p:nvPr/>
        </p:nvSpPr>
        <p:spPr bwMode="auto">
          <a:xfrm>
            <a:off x="785786" y="4286256"/>
            <a:ext cx="25003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1600" dirty="0">
                <a:latin typeface="Calibri" pitchFamily="34" charset="0"/>
              </a:rPr>
              <a:t>Złoża eksploatowane</a:t>
            </a:r>
          </a:p>
        </p:txBody>
      </p:sp>
      <p:sp>
        <p:nvSpPr>
          <p:cNvPr id="10" name="pole tekstowe 19"/>
          <p:cNvSpPr txBox="1">
            <a:spLocks noChangeArrowheads="1"/>
          </p:cNvSpPr>
          <p:nvPr/>
        </p:nvSpPr>
        <p:spPr bwMode="auto">
          <a:xfrm>
            <a:off x="714348" y="4643446"/>
            <a:ext cx="28575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1600" dirty="0" smtClean="0">
                <a:latin typeface="Calibri" pitchFamily="34" charset="0"/>
              </a:rPr>
              <a:t>  Nazwy </a:t>
            </a:r>
            <a:r>
              <a:rPr lang="pl-PL" sz="1600" dirty="0">
                <a:latin typeface="Calibri" pitchFamily="34" charset="0"/>
              </a:rPr>
              <a:t>złóż eksploatowanych </a:t>
            </a:r>
            <a:endParaRPr lang="pl-PL" sz="1600" dirty="0" smtClean="0">
              <a:latin typeface="Calibri" pitchFamily="34" charset="0"/>
            </a:endParaRPr>
          </a:p>
          <a:p>
            <a:r>
              <a:rPr lang="pl-PL" sz="1600" dirty="0">
                <a:latin typeface="Calibri" pitchFamily="34" charset="0"/>
              </a:rPr>
              <a:t> </a:t>
            </a:r>
            <a:r>
              <a:rPr lang="pl-PL" sz="1600" dirty="0" smtClean="0">
                <a:latin typeface="Calibri" pitchFamily="34" charset="0"/>
              </a:rPr>
              <a:t>  i </a:t>
            </a:r>
            <a:r>
              <a:rPr lang="pl-PL" sz="1600" dirty="0">
                <a:latin typeface="Calibri" pitchFamily="34" charset="0"/>
              </a:rPr>
              <a:t>ich nazwy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714375" y="274638"/>
            <a:ext cx="7972425" cy="5826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Kopalnie węgla brunatnego</a:t>
            </a:r>
            <a:endParaRPr lang="pl-P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357188" y="857250"/>
            <a:ext cx="8572500" cy="5268913"/>
          </a:xfrm>
        </p:spPr>
        <p:txBody>
          <a:bodyPr/>
          <a:lstStyle/>
          <a:p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Kopalnie węgla brunatnego:</a:t>
            </a:r>
          </a:p>
          <a:p>
            <a:pPr>
              <a:buFont typeface="Arial" charset="0"/>
              <a:buNone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      •    KWB „Adamów” </a:t>
            </a:r>
            <a:br>
              <a:rPr lang="pl-PL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•    KWB „Bełchatów”</a:t>
            </a:r>
            <a:br>
              <a:rPr lang="pl-PL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•    KWB „Konin”  </a:t>
            </a:r>
            <a:br>
              <a:rPr lang="pl-PL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•    KWB „Turów” </a:t>
            </a:r>
            <a:br>
              <a:rPr lang="pl-PL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•    KWB „Sieniawa”</a:t>
            </a:r>
          </a:p>
          <a:p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W kopalniach „Konin” i „Turów” wydobycie węgla trwa już 61 lat, w kopalni „Adamów” 45 lat, a w kopalni „Bełchatów” 29 lat. Najwięcej węgla wydobyto w kopalni „Turów” - 828 mln Mg, najmniej w kopalni „Adamów” - 173,5 mln </a:t>
            </a:r>
            <a:r>
              <a:rPr lang="pl-PL" sz="1600" dirty="0" err="1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Węgiel brunatny jest skałą osadową pochodzenia roślinnego nadającą się do użycia jako paliwo. Stanowi formą pośrednią między torfem i węglem kamiennym. Jego transport jest trudny i mało opłacalny ze względu na duże zawilgocenie i stosunkowo niską wartość opałową. Dlatego najczęściej wykorzystuje się go lokalnie – tzn. elektrownie buduje się blisko kopalni odkrywkowej.</a:t>
            </a:r>
          </a:p>
          <a:p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az 3" descr="belchatow kopalnia i elektrowni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4314825"/>
            <a:ext cx="3810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4"/>
          <p:cNvSpPr txBox="1">
            <a:spLocks noChangeArrowheads="1"/>
          </p:cNvSpPr>
          <p:nvPr/>
        </p:nvSpPr>
        <p:spPr bwMode="auto">
          <a:xfrm>
            <a:off x="1857356" y="5572140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400" dirty="0">
                <a:latin typeface="Calibri" pitchFamily="34" charset="0"/>
              </a:rPr>
              <a:t>Kopalnia i elektrownia Bełchatów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375" y="274638"/>
            <a:ext cx="7972425" cy="939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Zmiany w krajobrazie po wydobyciu węgla brunatnego</a:t>
            </a:r>
            <a:endParaRPr lang="pl-PL" dirty="0"/>
          </a:p>
        </p:txBody>
      </p:sp>
      <p:sp>
        <p:nvSpPr>
          <p:cNvPr id="39939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600" dirty="0" smtClean="0"/>
              <a:t>Kopalnia odkrywkowa w Bełchatowie odsłania najzasobniejsze, i zarazem najmłodsze, złoże węgla brunatnego. Wypełnia ono misę dawnego zbiornika o długości 25 km i szerokości 3 </a:t>
            </a:r>
            <a:r>
              <a:rPr lang="pl-PL" sz="1600" dirty="0" err="1" smtClean="0"/>
              <a:t>km</a:t>
            </a:r>
            <a:r>
              <a:rPr lang="pl-PL" sz="1600" dirty="0" smtClean="0"/>
              <a:t>. Pokłady o miąższości 60 m znajdują się na głębokości 150-200 m</a:t>
            </a:r>
          </a:p>
        </p:txBody>
      </p:sp>
      <p:pic>
        <p:nvPicPr>
          <p:cNvPr id="39940" name="Obraz 3" descr="kopalnia odkrywkowa w Bełchatowi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2643188"/>
            <a:ext cx="3671888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Obraz 4" descr="kwb_turow_wikimedia-or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857500"/>
            <a:ext cx="457358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pole tekstowe 5"/>
          <p:cNvSpPr txBox="1">
            <a:spLocks noChangeArrowheads="1"/>
          </p:cNvSpPr>
          <p:nvPr/>
        </p:nvSpPr>
        <p:spPr bwMode="auto">
          <a:xfrm>
            <a:off x="5286375" y="6488113"/>
            <a:ext cx="3143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dirty="0">
                <a:latin typeface="Calibri" pitchFamily="34" charset="0"/>
              </a:rPr>
              <a:t>Kopalnia Bełchatów</a:t>
            </a:r>
          </a:p>
        </p:txBody>
      </p:sp>
      <p:sp>
        <p:nvSpPr>
          <p:cNvPr id="39943" name="pole tekstowe 6"/>
          <p:cNvSpPr txBox="1">
            <a:spLocks noChangeArrowheads="1"/>
          </p:cNvSpPr>
          <p:nvPr/>
        </p:nvSpPr>
        <p:spPr bwMode="auto">
          <a:xfrm>
            <a:off x="428625" y="6357938"/>
            <a:ext cx="4071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dirty="0">
                <a:latin typeface="Calibri" pitchFamily="34" charset="0"/>
              </a:rPr>
              <a:t>Kopalnia Turów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939" grpId="0" build="p"/>
      <p:bldP spid="39942" grpId="0" build="allAtOnce"/>
      <p:bldP spid="39943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133</TotalTime>
  <Words>2043</Words>
  <Application>Microsoft Office PowerPoint</Application>
  <PresentationFormat>Pokaz na ekranie (4:3)</PresentationFormat>
  <Paragraphs>195</Paragraphs>
  <Slides>30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1" baseType="lpstr">
      <vt:lpstr>Hol</vt:lpstr>
      <vt:lpstr>IV Sympozjum Przyrodnicze</vt:lpstr>
      <vt:lpstr>Skorupa ziemska - budowa</vt:lpstr>
      <vt:lpstr>Ogólny podział surowców mineralnych</vt:lpstr>
      <vt:lpstr>Złoża głównych bogactw mineralnych</vt:lpstr>
      <vt:lpstr>Surowce energetyczne</vt:lpstr>
      <vt:lpstr>Węgiel brunatny</vt:lpstr>
      <vt:lpstr>Rejony występowania węgla brunatnego </vt:lpstr>
      <vt:lpstr>Kopalnie węgla brunatnego</vt:lpstr>
      <vt:lpstr>Zmiany w krajobrazie po wydobyciu węgla brunatnego</vt:lpstr>
      <vt:lpstr>Ropa naftowa i gaz ziemny</vt:lpstr>
      <vt:lpstr>Występowanie gazu ziemnego i ropy naftowej</vt:lpstr>
      <vt:lpstr>Rudy metali</vt:lpstr>
      <vt:lpstr>Surowce chemiczne</vt:lpstr>
      <vt:lpstr>Surowce chemiczne c.d</vt:lpstr>
      <vt:lpstr>Surowce skalne</vt:lpstr>
      <vt:lpstr>Surowce skalne – kamienie szlachetne i ozdobne</vt:lpstr>
      <vt:lpstr>Główne metody wydobywania surowców mineralnych</vt:lpstr>
      <vt:lpstr>Slajd 18</vt:lpstr>
      <vt:lpstr>Slajd 19</vt:lpstr>
      <vt:lpstr>Slajd 20</vt:lpstr>
      <vt:lpstr>Slajd 21</vt:lpstr>
      <vt:lpstr>Slajd 22</vt:lpstr>
      <vt:lpstr>Slajd 23</vt:lpstr>
      <vt:lpstr> </vt:lpstr>
      <vt:lpstr>c) skały głębinowe – powstają wskutek powolnego krzepnięcia magmy w warunkach wysokiego ciśnienia                        i temperatury np.: granit.  </vt:lpstr>
      <vt:lpstr>Slajd 26</vt:lpstr>
      <vt:lpstr>b)skały pochodzenia organicznego –  powstają wskutek nagromadzenia się na dnie morza lub jeziora, a następnie spojenia skorupek i szkieletów różnych organizmów np.: wapień, torf, węgiel kamienny, brunatny, ropa naftowa.</vt:lpstr>
      <vt:lpstr>Slajd 28</vt:lpstr>
      <vt:lpstr>Slajd 29</vt:lpstr>
      <vt:lpstr>Wykonał:  Łukasz Głosek kl. III 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Windows7</dc:creator>
  <cp:lastModifiedBy>Windows7</cp:lastModifiedBy>
  <cp:revision>14</cp:revision>
  <dcterms:created xsi:type="dcterms:W3CDTF">2017-04-21T15:19:41Z</dcterms:created>
  <dcterms:modified xsi:type="dcterms:W3CDTF">2017-04-27T19:09:03Z</dcterms:modified>
</cp:coreProperties>
</file>