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57" r:id="rId3"/>
    <p:sldId id="259" r:id="rId4"/>
    <p:sldId id="258" r:id="rId5"/>
    <p:sldId id="261" r:id="rId6"/>
    <p:sldId id="314" r:id="rId7"/>
    <p:sldId id="316" r:id="rId8"/>
    <p:sldId id="260" r:id="rId9"/>
    <p:sldId id="264" r:id="rId10"/>
    <p:sldId id="263" r:id="rId11"/>
    <p:sldId id="277" r:id="rId12"/>
    <p:sldId id="311" r:id="rId13"/>
    <p:sldId id="278" r:id="rId14"/>
    <p:sldId id="279" r:id="rId15"/>
    <p:sldId id="310" r:id="rId16"/>
    <p:sldId id="280" r:id="rId17"/>
    <p:sldId id="304" r:id="rId18"/>
    <p:sldId id="281" r:id="rId19"/>
    <p:sldId id="306" r:id="rId20"/>
    <p:sldId id="307" r:id="rId21"/>
    <p:sldId id="305" r:id="rId22"/>
    <p:sldId id="309" r:id="rId23"/>
    <p:sldId id="308" r:id="rId24"/>
    <p:sldId id="284" r:id="rId25"/>
    <p:sldId id="313" r:id="rId26"/>
    <p:sldId id="290" r:id="rId27"/>
    <p:sldId id="292" r:id="rId28"/>
    <p:sldId id="294" r:id="rId29"/>
    <p:sldId id="296" r:id="rId30"/>
    <p:sldId id="298" r:id="rId31"/>
    <p:sldId id="312" r:id="rId32"/>
    <p:sldId id="300" r:id="rId33"/>
    <p:sldId id="303"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4" autoAdjust="0"/>
    <p:restoredTop sz="94139" autoAdjust="0"/>
  </p:normalViewPr>
  <p:slideViewPr>
    <p:cSldViewPr>
      <p:cViewPr varScale="1">
        <p:scale>
          <a:sx n="69" d="100"/>
          <a:sy n="69" d="100"/>
        </p:scale>
        <p:origin x="-468" y="-108"/>
      </p:cViewPr>
      <p:guideLst>
        <p:guide orient="horz" pos="2160"/>
        <p:guide pos="2880"/>
      </p:guideLst>
    </p:cSldViewPr>
  </p:slideViewPr>
  <p:outlineViewPr>
    <p:cViewPr>
      <p:scale>
        <a:sx n="33" d="100"/>
        <a:sy n="33" d="100"/>
      </p:scale>
      <p:origin x="0" y="62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8FD8B-0B6B-4800-8AE7-E5FB22AB816F}" type="datetimeFigureOut">
              <a:rPr lang="pl-PL" smtClean="0"/>
              <a:pPr/>
              <a:t>2017-04-25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742A9-8CBA-449D-B96A-AD64420B1594}" type="slidenum">
              <a:rPr lang="pl-PL" smtClean="0"/>
              <a:pPr/>
              <a:t>‹#›</a:t>
            </a:fld>
            <a:endParaRPr lang="pl-PL"/>
          </a:p>
        </p:txBody>
      </p:sp>
    </p:spTree>
    <p:extLst>
      <p:ext uri="{BB962C8B-B14F-4D97-AF65-F5344CB8AC3E}">
        <p14:creationId xmlns:p14="http://schemas.microsoft.com/office/powerpoint/2010/main" val="70242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26</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27</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28</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29</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3</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30</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31</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32</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33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094A28E-EE16-4D16-9056-A5C9904877E5}" type="slidenum">
              <a:rPr lang="pl-PL" smtClean="0"/>
              <a:pPr/>
              <a:t>7</a:t>
            </a:fld>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AD742A9-8CBA-449D-B96A-AD64420B1594}"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883A6AA-D355-4348-A25B-D47B5FD0C0F0}" type="datetimeFigureOut">
              <a:rPr lang="pl-PL" smtClean="0"/>
              <a:pPr/>
              <a:t>2017-04-25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02B5EB-EE13-48BE-B3CB-06CD939904C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3A6AA-D355-4348-A25B-D47B5FD0C0F0}" type="datetimeFigureOut">
              <a:rPr lang="pl-PL" smtClean="0"/>
              <a:pPr/>
              <a:t>2017-04-25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2B5EB-EE13-48BE-B3CB-06CD939904C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hyperlink" Target="https://pl.wikipedia.org/wiki/Pierwiastek_chemiczny"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42940" y="0"/>
            <a:ext cx="9286940" cy="6858000"/>
          </a:xfrm>
          <a:prstGeom prst="rect">
            <a:avLst/>
          </a:prstGeom>
          <a:noFill/>
          <a:ln w="9525">
            <a:noFill/>
            <a:miter lim="800000"/>
            <a:headEnd/>
            <a:tailEnd/>
          </a:ln>
          <a:effectLst/>
        </p:spPr>
      </p:pic>
      <p:sp>
        <p:nvSpPr>
          <p:cNvPr id="2" name="Tytuł 1"/>
          <p:cNvSpPr>
            <a:spLocks noGrp="1"/>
          </p:cNvSpPr>
          <p:nvPr>
            <p:ph type="ctrTitle"/>
          </p:nvPr>
        </p:nvSpPr>
        <p:spPr>
          <a:xfrm>
            <a:off x="214282" y="4714884"/>
            <a:ext cx="8929718" cy="1571636"/>
          </a:xfrm>
        </p:spPr>
        <p:txBody>
          <a:bodyPr>
            <a:normAutofit/>
          </a:bodyPr>
          <a:lstStyle/>
          <a:p>
            <a:r>
              <a:rPr lang="pl-PL" b="1" cap="all" dirty="0" smtClean="0">
                <a:solidFill>
                  <a:schemeClr val="tx1"/>
                </a:solidFill>
                <a:effectLst>
                  <a:outerShdw blurRad="38100" dist="38100" dir="2700000" algn="tl">
                    <a:srgbClr val="000000">
                      <a:alpha val="43137"/>
                    </a:srgbClr>
                  </a:outerShdw>
                </a:effectLst>
              </a:rPr>
              <a:t>Bogactwa naturalne skorupy ziemskiej</a:t>
            </a:r>
            <a:endParaRPr lang="pl-PL" b="1" cap="all" dirty="0">
              <a:solidFill>
                <a:schemeClr val="tx1"/>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5643570" y="6072206"/>
            <a:ext cx="3328966" cy="538154"/>
          </a:xfrm>
        </p:spPr>
        <p:txBody>
          <a:bodyPr>
            <a:normAutofit fontScale="92500" lnSpcReduction="10000"/>
          </a:bodyPr>
          <a:lstStyle/>
          <a:p>
            <a:r>
              <a:rPr lang="pl-PL" b="1" dirty="0" smtClean="0">
                <a:solidFill>
                  <a:schemeClr val="tx1"/>
                </a:solidFill>
              </a:rPr>
              <a:t>Mateusz Romaszko</a:t>
            </a:r>
            <a:endParaRPr lang="pl-PL" b="1"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bogactwa naturalne"/>
          <p:cNvPicPr>
            <a:picLocks noGrp="1" noChangeAspect="1" noChangeArrowheads="1"/>
          </p:cNvPicPr>
          <p:nvPr>
            <p:ph idx="1"/>
          </p:nvPr>
        </p:nvPicPr>
        <p:blipFill>
          <a:blip r:embed="rId3" cstate="print"/>
          <a:srcRect/>
          <a:stretch>
            <a:fillRect/>
          </a:stretch>
        </p:blipFill>
        <p:spPr bwMode="auto">
          <a:xfrm>
            <a:off x="1" y="0"/>
            <a:ext cx="9183188"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Znalezione obrazy dla zapytania minerały"/>
          <p:cNvPicPr>
            <a:picLocks noChangeAspect="1" noChangeArrowheads="1"/>
          </p:cNvPicPr>
          <p:nvPr/>
        </p:nvPicPr>
        <p:blipFill>
          <a:blip r:embed="rId3" cstate="print"/>
          <a:srcRect/>
          <a:stretch>
            <a:fillRect/>
          </a:stretch>
        </p:blipFill>
        <p:spPr bwMode="auto">
          <a:xfrm>
            <a:off x="683568" y="3077580"/>
            <a:ext cx="7848872" cy="3447764"/>
          </a:xfrm>
          <a:prstGeom prst="rect">
            <a:avLst/>
          </a:prstGeom>
          <a:noFill/>
        </p:spPr>
      </p:pic>
      <p:sp>
        <p:nvSpPr>
          <p:cNvPr id="2" name="Tytuł 1"/>
          <p:cNvSpPr>
            <a:spLocks noGrp="1"/>
          </p:cNvSpPr>
          <p:nvPr>
            <p:ph type="title"/>
          </p:nvPr>
        </p:nvSpPr>
        <p:spPr/>
        <p:txBody>
          <a:bodyPr/>
          <a:lstStyle/>
          <a:p>
            <a:r>
              <a:rPr lang="pl-PL" b="1" dirty="0" smtClean="0"/>
              <a:t>Minerały</a:t>
            </a:r>
            <a:endParaRPr lang="pl-PL" b="1" dirty="0"/>
          </a:p>
        </p:txBody>
      </p:sp>
      <p:sp>
        <p:nvSpPr>
          <p:cNvPr id="38916" name="AutoShape 4" descr="Znalezione obrazy dla zapytania minerał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Prostokąt 5"/>
          <p:cNvSpPr/>
          <p:nvPr/>
        </p:nvSpPr>
        <p:spPr>
          <a:xfrm>
            <a:off x="539552" y="1484784"/>
            <a:ext cx="7848872" cy="1569660"/>
          </a:xfrm>
          <a:prstGeom prst="rect">
            <a:avLst/>
          </a:prstGeom>
        </p:spPr>
        <p:txBody>
          <a:bodyPr wrap="square">
            <a:spAutoFit/>
          </a:bodyPr>
          <a:lstStyle/>
          <a:p>
            <a:r>
              <a:rPr lang="pl-PL" sz="2400" b="1" dirty="0" smtClean="0"/>
              <a:t>Minerał</a:t>
            </a:r>
            <a:r>
              <a:rPr lang="pl-PL" sz="2400" dirty="0" smtClean="0"/>
              <a:t> (fr. </a:t>
            </a:r>
            <a:r>
              <a:rPr lang="pl-PL" sz="2400" i="1" dirty="0" smtClean="0"/>
              <a:t>minéral</a:t>
            </a:r>
            <a:r>
              <a:rPr lang="pl-PL" sz="2400" dirty="0" smtClean="0"/>
              <a:t>, od gal. </a:t>
            </a:r>
            <a:r>
              <a:rPr lang="pl-PL" sz="2400" i="1" dirty="0" smtClean="0"/>
              <a:t>mina</a:t>
            </a:r>
            <a:r>
              <a:rPr lang="pl-PL" sz="2400" dirty="0" smtClean="0"/>
              <a:t> – kopalnia) – pierwiastek lub związek chemiczny będący normalnie ciałem krystalicznym, którego struktura ukształtowała się w toku procesów geologicznych.</a:t>
            </a:r>
            <a:endParaRPr lang="pl-PL" sz="2400" dirty="0"/>
          </a:p>
        </p:txBody>
      </p:sp>
      <p:sp>
        <p:nvSpPr>
          <p:cNvPr id="7" name="Tytuł 1"/>
          <p:cNvSpPr txBox="1">
            <a:spLocks/>
          </p:cNvSpPr>
          <p:nvPr/>
        </p:nvSpPr>
        <p:spPr>
          <a:xfrm>
            <a:off x="611560" y="332657"/>
            <a:ext cx="7772400" cy="1080120"/>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4400" b="1" dirty="0" smtClean="0">
                <a:latin typeface="+mj-lt"/>
                <a:ea typeface="+mj-ea"/>
                <a:cs typeface="+mj-cs"/>
              </a:rPr>
              <a:t>Minerały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60000"/>
              <a:lumOff val="40000"/>
            </a:schemeClr>
          </a:solidFill>
        </p:spPr>
        <p:txBody>
          <a:bodyPr/>
          <a:lstStyle/>
          <a:p>
            <a:r>
              <a:rPr lang="pl-PL" dirty="0" smtClean="0"/>
              <a:t>Kamienie szlachetne</a:t>
            </a:r>
            <a:endParaRPr lang="pl-PL" dirty="0"/>
          </a:p>
        </p:txBody>
      </p:sp>
      <p:sp>
        <p:nvSpPr>
          <p:cNvPr id="121860" name="AutoShape 4" descr="Znalezione obrazy dla zapytania kamienie szlachet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1862" name="AutoShape 6" descr="Znalezione obrazy dla zapytania kamienie szlachet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1863" name="Picture 7"/>
          <p:cNvPicPr>
            <a:picLocks noChangeAspect="1" noChangeArrowheads="1"/>
          </p:cNvPicPr>
          <p:nvPr/>
        </p:nvPicPr>
        <p:blipFill>
          <a:blip r:embed="rId3" cstate="print"/>
          <a:srcRect/>
          <a:stretch>
            <a:fillRect/>
          </a:stretch>
        </p:blipFill>
        <p:spPr bwMode="auto">
          <a:xfrm>
            <a:off x="467544" y="1628800"/>
            <a:ext cx="8208912" cy="2376263"/>
          </a:xfrm>
          <a:prstGeom prst="rect">
            <a:avLst/>
          </a:prstGeom>
          <a:noFill/>
          <a:ln w="9525">
            <a:noFill/>
            <a:miter lim="800000"/>
            <a:headEnd/>
            <a:tailEnd/>
          </a:ln>
        </p:spPr>
      </p:pic>
      <p:sp>
        <p:nvSpPr>
          <p:cNvPr id="121865" name="AutoShape 9" descr="Znalezione obrazy dla zapytania biżuteria z kamieniami szlachetny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1868" name="AutoShape 12" descr="Znalezione obrazy dla zapytania biżuteria z kamieniami szlachetny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1869" name="Picture 13"/>
          <p:cNvPicPr>
            <a:picLocks noChangeAspect="1" noChangeArrowheads="1"/>
          </p:cNvPicPr>
          <p:nvPr/>
        </p:nvPicPr>
        <p:blipFill>
          <a:blip r:embed="rId4" cstate="print"/>
          <a:srcRect/>
          <a:stretch>
            <a:fillRect/>
          </a:stretch>
        </p:blipFill>
        <p:spPr bwMode="auto">
          <a:xfrm>
            <a:off x="467544" y="4365104"/>
            <a:ext cx="3384376" cy="2248865"/>
          </a:xfrm>
          <a:prstGeom prst="rect">
            <a:avLst/>
          </a:prstGeom>
          <a:noFill/>
          <a:ln w="9525">
            <a:noFill/>
            <a:miter lim="800000"/>
            <a:headEnd/>
            <a:tailEnd/>
          </a:ln>
        </p:spPr>
      </p:pic>
      <p:pic>
        <p:nvPicPr>
          <p:cNvPr id="121870" name="Picture 14"/>
          <p:cNvPicPr>
            <a:picLocks noChangeAspect="1" noChangeArrowheads="1"/>
          </p:cNvPicPr>
          <p:nvPr/>
        </p:nvPicPr>
        <p:blipFill>
          <a:blip r:embed="rId5" cstate="print"/>
          <a:srcRect/>
          <a:stretch>
            <a:fillRect/>
          </a:stretch>
        </p:blipFill>
        <p:spPr bwMode="auto">
          <a:xfrm>
            <a:off x="3347865" y="4169700"/>
            <a:ext cx="2304256" cy="2688299"/>
          </a:xfrm>
          <a:prstGeom prst="rect">
            <a:avLst/>
          </a:prstGeom>
          <a:noFill/>
          <a:ln w="9525">
            <a:noFill/>
            <a:miter lim="800000"/>
            <a:headEnd/>
            <a:tailEnd/>
          </a:ln>
        </p:spPr>
      </p:pic>
      <p:sp>
        <p:nvSpPr>
          <p:cNvPr id="121872" name="AutoShape 16" descr="Znalezione obrazy dla zapytania biżuteria z kamieniami szlachetny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1873" name="Picture 17"/>
          <p:cNvPicPr>
            <a:picLocks noChangeAspect="1" noChangeArrowheads="1"/>
          </p:cNvPicPr>
          <p:nvPr/>
        </p:nvPicPr>
        <p:blipFill>
          <a:blip r:embed="rId6" cstate="print"/>
          <a:srcRect/>
          <a:stretch>
            <a:fillRect/>
          </a:stretch>
        </p:blipFill>
        <p:spPr bwMode="auto">
          <a:xfrm>
            <a:off x="5580112" y="4365104"/>
            <a:ext cx="3240360" cy="2018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nalezione obrazy dla zapytania górnictwo"/>
          <p:cNvPicPr>
            <a:picLocks noChangeAspect="1" noChangeArrowheads="1"/>
          </p:cNvPicPr>
          <p:nvPr/>
        </p:nvPicPr>
        <p:blipFill>
          <a:blip r:embed="rId3" cstate="print"/>
          <a:srcRect/>
          <a:stretch>
            <a:fillRect/>
          </a:stretch>
        </p:blipFill>
        <p:spPr bwMode="auto">
          <a:xfrm>
            <a:off x="0" y="1376772"/>
            <a:ext cx="9144000" cy="5481228"/>
          </a:xfrm>
          <a:prstGeom prst="rect">
            <a:avLst/>
          </a:prstGeom>
          <a:noFill/>
        </p:spPr>
      </p:pic>
      <p:sp>
        <p:nvSpPr>
          <p:cNvPr id="2" name="Tytuł 1"/>
          <p:cNvSpPr>
            <a:spLocks noGrp="1"/>
          </p:cNvSpPr>
          <p:nvPr>
            <p:ph type="title"/>
          </p:nvPr>
        </p:nvSpPr>
        <p:spPr/>
        <p:txBody>
          <a:bodyPr/>
          <a:lstStyle/>
          <a:p>
            <a:r>
              <a:rPr lang="pl-PL" b="1" dirty="0" smtClean="0"/>
              <a:t>Górnictwo</a:t>
            </a:r>
            <a:endParaRPr lang="pl-PL" b="1" dirty="0"/>
          </a:p>
        </p:txBody>
      </p:sp>
      <p:sp>
        <p:nvSpPr>
          <p:cNvPr id="4" name="Prostokąt 3"/>
          <p:cNvSpPr/>
          <p:nvPr/>
        </p:nvSpPr>
        <p:spPr>
          <a:xfrm>
            <a:off x="2339752" y="5013176"/>
            <a:ext cx="6606480" cy="1631216"/>
          </a:xfrm>
          <a:prstGeom prst="rect">
            <a:avLst/>
          </a:prstGeom>
          <a:solidFill>
            <a:schemeClr val="accent1">
              <a:lumMod val="20000"/>
              <a:lumOff val="80000"/>
            </a:schemeClr>
          </a:solidFill>
        </p:spPr>
        <p:txBody>
          <a:bodyPr wrap="square">
            <a:spAutoFit/>
          </a:bodyPr>
          <a:lstStyle/>
          <a:p>
            <a:r>
              <a:rPr lang="pl-PL" sz="2000" b="1" dirty="0" smtClean="0"/>
              <a:t>Górnictwo</a:t>
            </a:r>
            <a:r>
              <a:rPr lang="pl-PL" sz="2000" dirty="0" smtClean="0"/>
              <a:t> (kopalnictwo) – dziedzina przemysłu obejmująca ogół działalności zmierzającej do wydobycia kopaliny i jej przygotowania do zastosowania w różnych dziedzinach przemysłu bądź bezpośredniego wykorzystania w życiu codziennym.</a:t>
            </a:r>
            <a:endParaRPr lang="pl-PL" sz="2000" dirty="0"/>
          </a:p>
        </p:txBody>
      </p:sp>
      <p:sp>
        <p:nvSpPr>
          <p:cNvPr id="5" name="Tytuł 1"/>
          <p:cNvSpPr txBox="1">
            <a:spLocks/>
          </p:cNvSpPr>
          <p:nvPr/>
        </p:nvSpPr>
        <p:spPr>
          <a:xfrm>
            <a:off x="611560" y="332657"/>
            <a:ext cx="7772400" cy="1008112"/>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chemeClr val="tx1"/>
                </a:solidFill>
                <a:effectLst/>
                <a:uLnTx/>
                <a:uFillTx/>
                <a:latin typeface="+mj-lt"/>
                <a:ea typeface="+mj-ea"/>
                <a:cs typeface="+mj-cs"/>
              </a:rPr>
              <a:t>Górnictwo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Znalezione obrazy dla zapytania węgiel"/>
          <p:cNvPicPr>
            <a:picLocks noChangeAspect="1" noChangeArrowheads="1"/>
          </p:cNvPicPr>
          <p:nvPr/>
        </p:nvPicPr>
        <p:blipFill>
          <a:blip r:embed="rId3" cstate="print"/>
          <a:srcRect/>
          <a:stretch>
            <a:fillRect/>
          </a:stretch>
        </p:blipFill>
        <p:spPr bwMode="auto">
          <a:xfrm>
            <a:off x="0" y="1484784"/>
            <a:ext cx="9144000" cy="5373216"/>
          </a:xfrm>
          <a:prstGeom prst="rect">
            <a:avLst/>
          </a:prstGeom>
          <a:noFill/>
        </p:spPr>
      </p:pic>
      <p:sp>
        <p:nvSpPr>
          <p:cNvPr id="2" name="Tytuł 1"/>
          <p:cNvSpPr>
            <a:spLocks noGrp="1"/>
          </p:cNvSpPr>
          <p:nvPr>
            <p:ph type="title"/>
          </p:nvPr>
        </p:nvSpPr>
        <p:spPr/>
        <p:txBody>
          <a:bodyPr/>
          <a:lstStyle/>
          <a:p>
            <a:r>
              <a:rPr lang="pl-PL" b="1" dirty="0" smtClean="0">
                <a:solidFill>
                  <a:schemeClr val="accent1"/>
                </a:solidFill>
              </a:rPr>
              <a:t>Węgiel</a:t>
            </a:r>
            <a:endParaRPr lang="pl-PL" b="1" dirty="0">
              <a:solidFill>
                <a:schemeClr val="accent1"/>
              </a:solidFill>
            </a:endParaRPr>
          </a:p>
        </p:txBody>
      </p:sp>
      <p:sp>
        <p:nvSpPr>
          <p:cNvPr id="43010" name="AutoShape 2" descr="Znalezione obrazy dla zapytania węgi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 name="Prostokąt 4"/>
          <p:cNvSpPr/>
          <p:nvPr/>
        </p:nvSpPr>
        <p:spPr>
          <a:xfrm>
            <a:off x="539552" y="5085184"/>
            <a:ext cx="8280920" cy="1569660"/>
          </a:xfrm>
          <a:prstGeom prst="rect">
            <a:avLst/>
          </a:prstGeom>
          <a:solidFill>
            <a:schemeClr val="accent1">
              <a:lumMod val="20000"/>
              <a:lumOff val="80000"/>
            </a:schemeClr>
          </a:solidFill>
        </p:spPr>
        <p:txBody>
          <a:bodyPr wrap="square">
            <a:spAutoFit/>
          </a:bodyPr>
          <a:lstStyle/>
          <a:p>
            <a:r>
              <a:rPr lang="pl-PL" sz="2400" b="1" dirty="0" smtClean="0"/>
              <a:t>Węgle kopalne</a:t>
            </a:r>
            <a:r>
              <a:rPr lang="pl-PL" sz="2400" dirty="0" smtClean="0"/>
              <a:t> – skały osadowe powstałe w wyniku gromadzenia się i późniejszego przeobrażenia szczątków roślinnych. Złożone są z szeregu związków organicznych oraz mineralnych składników nieorganicznych i wody. </a:t>
            </a:r>
            <a:endParaRPr lang="pl-PL" sz="2400" dirty="0">
              <a:solidFill>
                <a:schemeClr val="accent1">
                  <a:lumMod val="60000"/>
                  <a:lumOff val="40000"/>
                </a:schemeClr>
              </a:solidFill>
            </a:endParaRPr>
          </a:p>
        </p:txBody>
      </p:sp>
      <p:sp>
        <p:nvSpPr>
          <p:cNvPr id="6" name="Tytuł 1"/>
          <p:cNvSpPr txBox="1">
            <a:spLocks/>
          </p:cNvSpPr>
          <p:nvPr/>
        </p:nvSpPr>
        <p:spPr>
          <a:xfrm>
            <a:off x="755576" y="260648"/>
            <a:ext cx="7772400" cy="1080120"/>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chemeClr val="tx1"/>
                </a:solidFill>
                <a:effectLst/>
                <a:uLnTx/>
                <a:uFillTx/>
                <a:latin typeface="+mj-lt"/>
                <a:ea typeface="+mj-ea"/>
                <a:cs typeface="+mj-cs"/>
              </a:rPr>
              <a:t>Węgiel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60000"/>
              <a:lumOff val="40000"/>
            </a:schemeClr>
          </a:solidFill>
        </p:spPr>
        <p:txBody>
          <a:bodyPr/>
          <a:lstStyle/>
          <a:p>
            <a:r>
              <a:rPr lang="pl-PL" dirty="0" smtClean="0"/>
              <a:t>Zastosowanie węgla</a:t>
            </a:r>
            <a:endParaRPr lang="pl-PL" dirty="0"/>
          </a:p>
        </p:txBody>
      </p:sp>
      <p:pic>
        <p:nvPicPr>
          <p:cNvPr id="119811" name="Picture 3"/>
          <p:cNvPicPr>
            <a:picLocks noChangeAspect="1" noChangeArrowheads="1"/>
          </p:cNvPicPr>
          <p:nvPr/>
        </p:nvPicPr>
        <p:blipFill>
          <a:blip r:embed="rId3" cstate="print"/>
          <a:srcRect/>
          <a:stretch>
            <a:fillRect/>
          </a:stretch>
        </p:blipFill>
        <p:spPr bwMode="auto">
          <a:xfrm>
            <a:off x="1187624" y="1556792"/>
            <a:ext cx="66675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Znalezione obrazy dla zapytania gaz"/>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b="1" dirty="0" smtClean="0">
                <a:solidFill>
                  <a:schemeClr val="accent1">
                    <a:lumMod val="60000"/>
                    <a:lumOff val="40000"/>
                  </a:schemeClr>
                </a:solidFill>
              </a:rPr>
              <a:t>Gaz</a:t>
            </a:r>
            <a:endParaRPr lang="pl-PL" b="1" dirty="0">
              <a:solidFill>
                <a:schemeClr val="accent1">
                  <a:lumMod val="60000"/>
                  <a:lumOff val="40000"/>
                </a:schemeClr>
              </a:solidFill>
            </a:endParaRPr>
          </a:p>
        </p:txBody>
      </p:sp>
      <p:sp>
        <p:nvSpPr>
          <p:cNvPr id="44034" name="AutoShape 2" descr="Znalezione obrazy dla zapytania g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Tytuł 1"/>
          <p:cNvSpPr txBox="1">
            <a:spLocks/>
          </p:cNvSpPr>
          <p:nvPr/>
        </p:nvSpPr>
        <p:spPr>
          <a:xfrm>
            <a:off x="755576" y="260648"/>
            <a:ext cx="7772400" cy="936104"/>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chemeClr val="tx1"/>
                </a:solidFill>
                <a:effectLst/>
                <a:uLnTx/>
                <a:uFillTx/>
                <a:latin typeface="+mj-lt"/>
                <a:ea typeface="+mj-ea"/>
                <a:cs typeface="+mj-cs"/>
              </a:rPr>
              <a:t>Gaz ziemny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Znalezione obrazy dla zapytania gaz ziemny wydobycie na świecie"/>
          <p:cNvPicPr>
            <a:picLocks noChangeAspect="1" noChangeArrowheads="1"/>
          </p:cNvPicPr>
          <p:nvPr/>
        </p:nvPicPr>
        <p:blipFill>
          <a:blip r:embed="rId3" cstate="print"/>
          <a:srcRect/>
          <a:stretch>
            <a:fillRect/>
          </a:stretch>
        </p:blipFill>
        <p:spPr bwMode="auto">
          <a:xfrm>
            <a:off x="251520" y="1412776"/>
            <a:ext cx="8572500" cy="5184576"/>
          </a:xfrm>
          <a:prstGeom prst="rect">
            <a:avLst/>
          </a:prstGeom>
          <a:noFill/>
        </p:spPr>
      </p:pic>
      <p:sp>
        <p:nvSpPr>
          <p:cNvPr id="4" name="Tytuł 1"/>
          <p:cNvSpPr txBox="1">
            <a:spLocks noGrp="1"/>
          </p:cNvSpPr>
          <p:nvPr>
            <p:ph type="title"/>
          </p:nvPr>
        </p:nvSpPr>
        <p:spPr>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chemeClr val="tx1"/>
                </a:solidFill>
                <a:effectLst/>
                <a:uLnTx/>
                <a:uFillTx/>
                <a:latin typeface="+mj-lt"/>
                <a:ea typeface="+mj-ea"/>
                <a:cs typeface="+mj-cs"/>
              </a:rPr>
              <a:t>Gaz ziemny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Znalezione obrazy dla zapytania rop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ytuł 1"/>
          <p:cNvSpPr txBox="1">
            <a:spLocks noGrp="1"/>
          </p:cNvSpPr>
          <p:nvPr>
            <p:ph type="title"/>
          </p:nvPr>
        </p:nvSpPr>
        <p:spPr>
          <a:xfrm>
            <a:off x="457200" y="274638"/>
            <a:ext cx="8229600" cy="1066130"/>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dirty="0" smtClean="0"/>
              <a:t>Ropa naftowa</a:t>
            </a:r>
            <a:r>
              <a:rPr kumimoji="0" lang="pl-PL" sz="4400" b="1" i="0" u="none" strike="noStrike" kern="1200" cap="none" spc="0" normalizeH="0" baseline="0" noProof="0" dirty="0" smtClean="0">
                <a:ln>
                  <a:noFill/>
                </a:ln>
                <a:solidFill>
                  <a:schemeClr val="tx1"/>
                </a:solidFill>
                <a:effectLst/>
                <a:uLnTx/>
                <a:uFillTx/>
                <a:latin typeface="+mj-lt"/>
                <a:ea typeface="+mj-ea"/>
                <a:cs typeface="+mj-cs"/>
              </a:rPr>
              <a:t>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ytuł 1"/>
          <p:cNvSpPr txBox="1">
            <a:spLocks/>
          </p:cNvSpPr>
          <p:nvPr/>
        </p:nvSpPr>
        <p:spPr>
          <a:xfrm>
            <a:off x="395536" y="4869160"/>
            <a:ext cx="8496944" cy="1800200"/>
          </a:xfrm>
          <a:prstGeom prst="rect">
            <a:avLst/>
          </a:prstGeom>
          <a:solidFill>
            <a:schemeClr val="accent1">
              <a:lumMod val="20000"/>
              <a:lumOff val="80000"/>
            </a:schemeClr>
          </a:solidFill>
        </p:spPr>
        <p:txBody>
          <a:bodyPr vert="horz" lIns="91440" tIns="45720" rIns="91440" bIns="45720" rtlCol="0" anchor="ctr">
            <a:noAutofit/>
          </a:bodyPr>
          <a:lstStyle/>
          <a:p>
            <a:pPr lvl="0" algn="ctr">
              <a:spcBef>
                <a:spcPct val="0"/>
              </a:spcBef>
            </a:pPr>
            <a:r>
              <a:rPr kumimoji="0" lang="pl-PL" sz="2100" b="1" i="0" u="none" strike="noStrike" kern="1200" cap="none" spc="0" normalizeH="0" baseline="0" noProof="0" dirty="0" smtClean="0">
                <a:ln>
                  <a:noFill/>
                </a:ln>
                <a:solidFill>
                  <a:schemeClr val="tx1"/>
                </a:solidFill>
                <a:effectLst/>
                <a:uLnTx/>
                <a:uFillTx/>
                <a:latin typeface="+mj-lt"/>
                <a:ea typeface="+mj-ea"/>
                <a:cs typeface="+mj-cs"/>
              </a:rPr>
              <a:t>Ropa naftowa -</a:t>
            </a:r>
            <a:r>
              <a:rPr kumimoji="0" lang="pl-PL" sz="2100" b="1" i="0" u="none" strike="noStrike" kern="1200" cap="none" spc="0" normalizeH="0" noProof="0" dirty="0" smtClean="0">
                <a:ln>
                  <a:noFill/>
                </a:ln>
                <a:solidFill>
                  <a:schemeClr val="tx1"/>
                </a:solidFill>
                <a:effectLst/>
                <a:uLnTx/>
                <a:uFillTx/>
                <a:latin typeface="+mj-lt"/>
                <a:ea typeface="+mj-ea"/>
                <a:cs typeface="+mj-cs"/>
              </a:rPr>
              <a:t> </a:t>
            </a:r>
            <a:r>
              <a:rPr lang="pl-PL" sz="2100" dirty="0" smtClean="0"/>
              <a:t>ciekła kopalina, złożona z mieszaniny naturalnych węglowodorów gazowych, ciekłych i stałych. Ma podstawowe znaczenie dla gospodarki światowej jako surowiec przemysłu chemicznego, a przede wszystkim jako jeden z najważniejszych surowców energetycznych.</a:t>
            </a:r>
            <a:r>
              <a:rPr kumimoji="0" lang="pl-PL" sz="2100" b="1" i="0" u="none" strike="noStrike" kern="1200" cap="none" spc="0" normalizeH="0" baseline="0" noProof="0" dirty="0" smtClean="0">
                <a:ln>
                  <a:noFill/>
                </a:ln>
                <a:solidFill>
                  <a:schemeClr val="tx1"/>
                </a:solidFill>
                <a:effectLst/>
                <a:uLnTx/>
                <a:uFillTx/>
                <a:latin typeface="+mj-lt"/>
                <a:ea typeface="+mj-ea"/>
                <a:cs typeface="+mj-cs"/>
              </a:rPr>
              <a:t>  </a:t>
            </a:r>
            <a:endParaRPr kumimoji="0" lang="pl-PL" sz="21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11618" name="Picture 2" descr="Znalezione obrazy dla zapytania ropa naftowa wydobycie"/>
          <p:cNvPicPr>
            <a:picLocks noChangeAspect="1" noChangeArrowheads="1"/>
          </p:cNvPicPr>
          <p:nvPr/>
        </p:nvPicPr>
        <p:blipFill>
          <a:blip r:embed="rId3" cstate="print"/>
          <a:srcRect/>
          <a:stretch>
            <a:fillRect/>
          </a:stretch>
        </p:blipFill>
        <p:spPr bwMode="auto">
          <a:xfrm>
            <a:off x="0" y="-80895"/>
            <a:ext cx="9144000" cy="6938895"/>
          </a:xfrm>
          <a:prstGeom prst="rect">
            <a:avLst/>
          </a:prstGeom>
          <a:noFill/>
        </p:spPr>
      </p:pic>
      <p:sp>
        <p:nvSpPr>
          <p:cNvPr id="4" name="Tytuł 1"/>
          <p:cNvSpPr txBox="1">
            <a:spLocks/>
          </p:cNvSpPr>
          <p:nvPr/>
        </p:nvSpPr>
        <p:spPr>
          <a:xfrm>
            <a:off x="539552" y="188640"/>
            <a:ext cx="8229600" cy="1143000"/>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smtClean="0">
                <a:ln>
                  <a:noFill/>
                </a:ln>
                <a:solidFill>
                  <a:schemeClr val="tx1"/>
                </a:solidFill>
                <a:effectLst/>
                <a:uLnTx/>
                <a:uFillTx/>
                <a:latin typeface="+mj-lt"/>
                <a:ea typeface="+mj-ea"/>
                <a:cs typeface="+mj-cs"/>
              </a:rPr>
              <a:t>Ropa naftowa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7" descr="classic-980.png"/>
          <p:cNvPicPr>
            <a:picLocks noChangeAspect="1"/>
          </p:cNvPicPr>
          <p:nvPr/>
        </p:nvPicPr>
        <p:blipFill>
          <a:blip r:embed="rId3" cstate="print"/>
          <a:stretch>
            <a:fillRect/>
          </a:stretch>
        </p:blipFill>
        <p:spPr>
          <a:xfrm>
            <a:off x="2627784" y="3721145"/>
            <a:ext cx="5904656" cy="3136855"/>
          </a:xfrm>
          <a:prstGeom prst="rect">
            <a:avLst/>
          </a:prstGeom>
        </p:spPr>
      </p:pic>
      <p:sp>
        <p:nvSpPr>
          <p:cNvPr id="3" name="Tytuł 2"/>
          <p:cNvSpPr>
            <a:spLocks noGrp="1"/>
          </p:cNvSpPr>
          <p:nvPr>
            <p:ph type="title"/>
          </p:nvPr>
        </p:nvSpPr>
        <p:spPr>
          <a:solidFill>
            <a:schemeClr val="tx2">
              <a:lumMod val="40000"/>
              <a:lumOff val="60000"/>
            </a:schemeClr>
          </a:solidFill>
        </p:spPr>
        <p:txBody>
          <a:bodyPr/>
          <a:lstStyle/>
          <a:p>
            <a:pPr algn="ctr"/>
            <a:r>
              <a:rPr lang="pl-PL" b="1" dirty="0" smtClean="0"/>
              <a:t>Skorupa Ziemska</a:t>
            </a:r>
            <a:endParaRPr lang="pl-PL" b="1" dirty="0"/>
          </a:p>
        </p:txBody>
      </p:sp>
      <p:sp>
        <p:nvSpPr>
          <p:cNvPr id="2" name="Symbol zastępczy zawartości 1"/>
          <p:cNvSpPr>
            <a:spLocks noGrp="1"/>
          </p:cNvSpPr>
          <p:nvPr>
            <p:ph idx="1"/>
          </p:nvPr>
        </p:nvSpPr>
        <p:spPr/>
        <p:txBody>
          <a:bodyPr>
            <a:normAutofit/>
          </a:bodyPr>
          <a:lstStyle/>
          <a:p>
            <a:pPr algn="just"/>
            <a:r>
              <a:rPr lang="pl-PL" sz="2100" b="1" dirty="0" smtClean="0"/>
              <a:t>Skorupa ziemska</a:t>
            </a:r>
            <a:r>
              <a:rPr lang="pl-PL" sz="2100" dirty="0" smtClean="0"/>
              <a:t> – część litosfery ograniczona od góry atmosferą i hydrosferą, a od dołu granicząca z górną warstwą płaszcza ziemskiego. Składa się w głównej mierze z minerałów, tworzących skały. Grubość skorupy ziemskiej wynosi od ok. 10 km do 70 km. Skorupa Ziemi zajmuje tylko 1,4% objętości globu oraz 0,3% jego masy, jest to jednak najbardziej zróżnicowana chemicznie i fizycznie geosfera.</a:t>
            </a:r>
            <a:endParaRPr lang="pl-PL" sz="2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tx2">
              <a:lumMod val="40000"/>
              <a:lumOff val="60000"/>
            </a:schemeClr>
          </a:solidFill>
        </p:spPr>
        <p:txBody>
          <a:bodyPr>
            <a:normAutofit fontScale="90000"/>
          </a:bodyPr>
          <a:lstStyle/>
          <a:p>
            <a:r>
              <a:rPr lang="pl-PL" dirty="0" smtClean="0"/>
              <a:t>Różnego rodzaju platformy wiertnicze</a:t>
            </a:r>
            <a:endParaRPr lang="pl-PL" dirty="0"/>
          </a:p>
        </p:txBody>
      </p:sp>
      <p:pic>
        <p:nvPicPr>
          <p:cNvPr id="113668" name="Picture 4" descr="Rozne platformy wiertnicze"/>
          <p:cNvPicPr>
            <a:picLocks noChangeAspect="1" noChangeArrowheads="1"/>
          </p:cNvPicPr>
          <p:nvPr/>
        </p:nvPicPr>
        <p:blipFill>
          <a:blip r:embed="rId3" cstate="print"/>
          <a:srcRect/>
          <a:stretch>
            <a:fillRect/>
          </a:stretch>
        </p:blipFill>
        <p:spPr bwMode="auto">
          <a:xfrm>
            <a:off x="395536" y="1556792"/>
            <a:ext cx="4286250" cy="4896544"/>
          </a:xfrm>
          <a:prstGeom prst="rect">
            <a:avLst/>
          </a:prstGeom>
          <a:noFill/>
        </p:spPr>
      </p:pic>
      <p:pic>
        <p:nvPicPr>
          <p:cNvPr id="113670" name="Picture 6" descr="Podobny obraz"/>
          <p:cNvPicPr>
            <a:picLocks noChangeAspect="1" noChangeArrowheads="1"/>
          </p:cNvPicPr>
          <p:nvPr/>
        </p:nvPicPr>
        <p:blipFill>
          <a:blip r:embed="rId4" cstate="print"/>
          <a:srcRect/>
          <a:stretch>
            <a:fillRect/>
          </a:stretch>
        </p:blipFill>
        <p:spPr bwMode="auto">
          <a:xfrm>
            <a:off x="4716016" y="1556792"/>
            <a:ext cx="4032448" cy="2448272"/>
          </a:xfrm>
          <a:prstGeom prst="rect">
            <a:avLst/>
          </a:prstGeom>
          <a:noFill/>
        </p:spPr>
      </p:pic>
      <p:pic>
        <p:nvPicPr>
          <p:cNvPr id="113672" name="Picture 8" descr="Podobny obraz"/>
          <p:cNvPicPr>
            <a:picLocks noChangeAspect="1" noChangeArrowheads="1"/>
          </p:cNvPicPr>
          <p:nvPr/>
        </p:nvPicPr>
        <p:blipFill>
          <a:blip r:embed="rId5" cstate="print"/>
          <a:srcRect/>
          <a:stretch>
            <a:fillRect/>
          </a:stretch>
        </p:blipFill>
        <p:spPr bwMode="auto">
          <a:xfrm>
            <a:off x="4716016" y="4005064"/>
            <a:ext cx="4032448" cy="24482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odobny obraz"/>
          <p:cNvPicPr>
            <a:picLocks noChangeAspect="1" noChangeArrowheads="1"/>
          </p:cNvPicPr>
          <p:nvPr/>
        </p:nvPicPr>
        <p:blipFill>
          <a:blip r:embed="rId3" cstate="print"/>
          <a:srcRect/>
          <a:stretch>
            <a:fillRect/>
          </a:stretch>
        </p:blipFill>
        <p:spPr bwMode="auto">
          <a:xfrm>
            <a:off x="395536" y="1628800"/>
            <a:ext cx="8280920" cy="4824536"/>
          </a:xfrm>
          <a:prstGeom prst="rect">
            <a:avLst/>
          </a:prstGeom>
          <a:noFill/>
        </p:spPr>
      </p:pic>
      <p:sp>
        <p:nvSpPr>
          <p:cNvPr id="4" name="Tytuł 1"/>
          <p:cNvSpPr txBox="1">
            <a:spLocks noGrp="1"/>
          </p:cNvSpPr>
          <p:nvPr>
            <p:ph type="title"/>
          </p:nvPr>
        </p:nvSpPr>
        <p:spPr>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dirty="0" smtClean="0"/>
              <a:t>Ropa naftowa</a:t>
            </a:r>
            <a:r>
              <a:rPr kumimoji="0" lang="pl-PL" sz="4400" b="1" i="0" u="none" strike="noStrike" kern="1200" cap="none" spc="0" normalizeH="0" baseline="0" noProof="0" dirty="0" smtClean="0">
                <a:ln>
                  <a:noFill/>
                </a:ln>
                <a:solidFill>
                  <a:schemeClr val="tx1"/>
                </a:solidFill>
                <a:effectLst/>
                <a:uLnTx/>
                <a:uFillTx/>
                <a:latin typeface="+mj-lt"/>
                <a:ea typeface="+mj-ea"/>
                <a:cs typeface="+mj-cs"/>
              </a:rPr>
              <a:t> </a:t>
            </a:r>
            <a:endParaRPr kumimoji="0" lang="pl-PL"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tx2">
              <a:lumMod val="40000"/>
              <a:lumOff val="60000"/>
            </a:schemeClr>
          </a:solidFill>
        </p:spPr>
        <p:txBody>
          <a:bodyPr/>
          <a:lstStyle/>
          <a:p>
            <a:r>
              <a:rPr lang="pl-PL" dirty="0" smtClean="0"/>
              <a:t>Czarne złoto</a:t>
            </a:r>
            <a:endParaRPr lang="pl-PL" dirty="0"/>
          </a:p>
        </p:txBody>
      </p:sp>
      <p:pic>
        <p:nvPicPr>
          <p:cNvPr id="117762" name="Picture 2" descr="Znalezione obrazy dla zapytania ropa naftowa wygląd"/>
          <p:cNvPicPr>
            <a:picLocks noChangeAspect="1" noChangeArrowheads="1"/>
          </p:cNvPicPr>
          <p:nvPr/>
        </p:nvPicPr>
        <p:blipFill>
          <a:blip r:embed="rId3" cstate="print"/>
          <a:srcRect/>
          <a:stretch>
            <a:fillRect/>
          </a:stretch>
        </p:blipFill>
        <p:spPr bwMode="auto">
          <a:xfrm>
            <a:off x="467544" y="1556792"/>
            <a:ext cx="8208912" cy="48965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tx2">
              <a:lumMod val="40000"/>
              <a:lumOff val="60000"/>
            </a:schemeClr>
          </a:solidFill>
        </p:spPr>
        <p:txBody>
          <a:bodyPr/>
          <a:lstStyle/>
          <a:p>
            <a:r>
              <a:rPr lang="pl-PL" dirty="0" smtClean="0"/>
              <a:t>Zastosowania ropy naftowej</a:t>
            </a:r>
            <a:endParaRPr lang="pl-PL" dirty="0"/>
          </a:p>
        </p:txBody>
      </p:sp>
      <p:pic>
        <p:nvPicPr>
          <p:cNvPr id="115716" name="Picture 4" descr="Znalezione obrazy dla zapytania ropa naftowa zastosowanie"/>
          <p:cNvPicPr>
            <a:picLocks noChangeAspect="1" noChangeArrowheads="1"/>
          </p:cNvPicPr>
          <p:nvPr/>
        </p:nvPicPr>
        <p:blipFill>
          <a:blip r:embed="rId3" cstate="print"/>
          <a:srcRect/>
          <a:stretch>
            <a:fillRect/>
          </a:stretch>
        </p:blipFill>
        <p:spPr bwMode="auto">
          <a:xfrm>
            <a:off x="467544" y="1628800"/>
            <a:ext cx="8208912" cy="48965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0" name="Picture 12" descr="Znalezione obrazy dla zapytania kamieniołomy"/>
          <p:cNvPicPr>
            <a:picLocks noChangeAspect="1" noChangeArrowheads="1"/>
          </p:cNvPicPr>
          <p:nvPr/>
        </p:nvPicPr>
        <p:blipFill>
          <a:blip r:embed="rId3" cstate="print"/>
          <a:srcRect/>
          <a:stretch>
            <a:fillRect/>
          </a:stretch>
        </p:blipFill>
        <p:spPr bwMode="auto">
          <a:xfrm>
            <a:off x="4644008" y="1484784"/>
            <a:ext cx="4499992" cy="5184576"/>
          </a:xfrm>
          <a:prstGeom prst="rect">
            <a:avLst/>
          </a:prstGeom>
          <a:noFill/>
        </p:spPr>
      </p:pic>
      <p:sp>
        <p:nvSpPr>
          <p:cNvPr id="2" name="Tytuł 1"/>
          <p:cNvSpPr>
            <a:spLocks noGrp="1"/>
          </p:cNvSpPr>
          <p:nvPr>
            <p:ph type="title"/>
          </p:nvPr>
        </p:nvSpPr>
        <p:spPr>
          <a:xfrm>
            <a:off x="395536" y="274638"/>
            <a:ext cx="8291264" cy="1143000"/>
          </a:xfrm>
          <a:solidFill>
            <a:schemeClr val="accent1">
              <a:lumMod val="60000"/>
              <a:lumOff val="40000"/>
            </a:schemeClr>
          </a:solidFill>
        </p:spPr>
        <p:txBody>
          <a:bodyPr/>
          <a:lstStyle/>
          <a:p>
            <a:r>
              <a:rPr lang="pl-PL" b="1" dirty="0" smtClean="0"/>
              <a:t>Kamieniołomy i kopalnie</a:t>
            </a:r>
            <a:endParaRPr lang="pl-PL" b="1" dirty="0"/>
          </a:p>
        </p:txBody>
      </p:sp>
      <p:sp>
        <p:nvSpPr>
          <p:cNvPr id="48130" name="AutoShape 2" descr="Znalezione obrazy dla zapytania kopaln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8132" name="AutoShape 4" descr="Znalezione obrazy dla zapytania kopaln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8136" name="AutoShape 8" descr="Znalezione obrazy dla zapytania kamienioł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8138" name="AutoShape 10" descr="Znalezione obrazy dla zapytania kamienioł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9" name="Prostokąt 8"/>
          <p:cNvSpPr/>
          <p:nvPr/>
        </p:nvSpPr>
        <p:spPr>
          <a:xfrm>
            <a:off x="323528" y="1556792"/>
            <a:ext cx="4320480" cy="5016758"/>
          </a:xfrm>
          <a:prstGeom prst="rect">
            <a:avLst/>
          </a:prstGeom>
        </p:spPr>
        <p:txBody>
          <a:bodyPr wrap="square">
            <a:spAutoFit/>
          </a:bodyPr>
          <a:lstStyle/>
          <a:p>
            <a:r>
              <a:rPr lang="pl-PL" sz="2000" b="1" dirty="0" smtClean="0"/>
              <a:t>Kamieniołom</a:t>
            </a:r>
            <a:r>
              <a:rPr lang="pl-PL" sz="2000" dirty="0" smtClean="0"/>
              <a:t> – kopalnia odkrywkowa kamienia użytkowego (skały zwięzłej o dużej twardości). Kamieniołomów nie należy mylić z kopalniami odkrywkowymi wydobywającymi skały sypkie (piaskownie, żwirownie). Nie są nimi także odkrywkowe zakłady górnicze eksploatujące skały zwięzłe o stosunkowo małej twardości (węgiel brunatny, glinka ogniotrwała), czyli takie, które można urabiać za pomocą koparek. W Polsce w kamieniołomach wydobywa się głównie: granit, bazalt, wapień, piaskowiec, marmur, melafir, sjenit.</a:t>
            </a:r>
            <a:endParaRPr lang="pl-PL"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60000"/>
              <a:lumOff val="40000"/>
            </a:schemeClr>
          </a:solidFill>
        </p:spPr>
        <p:txBody>
          <a:bodyPr/>
          <a:lstStyle/>
          <a:p>
            <a:r>
              <a:rPr lang="pl-PL" dirty="0" smtClean="0"/>
              <a:t>Galaktyka- Droga Mleczna </a:t>
            </a:r>
            <a:endParaRPr lang="pl-PL" dirty="0"/>
          </a:p>
        </p:txBody>
      </p:sp>
      <p:sp>
        <p:nvSpPr>
          <p:cNvPr id="125954" name="AutoShape 2" descr="https://sites.google.com/site/galaktykaiinne/_/rsrc/1467897502916/droga-mleczna/drogamleczna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5955" name="Picture 3"/>
          <p:cNvPicPr>
            <a:picLocks noChangeAspect="1" noChangeArrowheads="1"/>
          </p:cNvPicPr>
          <p:nvPr/>
        </p:nvPicPr>
        <p:blipFill>
          <a:blip r:embed="rId3" cstate="print"/>
          <a:srcRect/>
          <a:stretch>
            <a:fillRect/>
          </a:stretch>
        </p:blipFill>
        <p:spPr bwMode="auto">
          <a:xfrm>
            <a:off x="827584" y="1844824"/>
            <a:ext cx="7217471" cy="3662866"/>
          </a:xfrm>
          <a:prstGeom prst="rect">
            <a:avLst/>
          </a:prstGeom>
          <a:noFill/>
          <a:ln w="9525">
            <a:noFill/>
            <a:miter lim="800000"/>
            <a:headEnd/>
            <a:tailEnd/>
          </a:ln>
        </p:spPr>
      </p:pic>
      <p:sp>
        <p:nvSpPr>
          <p:cNvPr id="5" name="Tytuł 1"/>
          <p:cNvSpPr txBox="1">
            <a:spLocks/>
          </p:cNvSpPr>
          <p:nvPr/>
        </p:nvSpPr>
        <p:spPr>
          <a:xfrm>
            <a:off x="251520" y="53012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4400" dirty="0" smtClean="0">
                <a:latin typeface="+mj-lt"/>
                <a:ea typeface="+mj-ea"/>
                <a:cs typeface="+mj-cs"/>
              </a:rPr>
              <a:t>Miejsce Ziemi </a:t>
            </a: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60000"/>
              <a:lumOff val="40000"/>
            </a:schemeClr>
          </a:solidFill>
        </p:spPr>
        <p:txBody>
          <a:bodyPr/>
          <a:lstStyle/>
          <a:p>
            <a:r>
              <a:rPr lang="pl-PL" b="1" dirty="0" smtClean="0"/>
              <a:t>Układ Słoneczny</a:t>
            </a:r>
            <a:endParaRPr lang="pl-PL" b="1" dirty="0"/>
          </a:p>
        </p:txBody>
      </p:sp>
      <p:pic>
        <p:nvPicPr>
          <p:cNvPr id="20481" name="Picture 1"/>
          <p:cNvPicPr>
            <a:picLocks noChangeAspect="1" noChangeArrowheads="1"/>
          </p:cNvPicPr>
          <p:nvPr/>
        </p:nvPicPr>
        <p:blipFill>
          <a:blip r:embed="rId3" cstate="print"/>
          <a:srcRect/>
          <a:stretch>
            <a:fillRect/>
          </a:stretch>
        </p:blipFill>
        <p:spPr bwMode="auto">
          <a:xfrm>
            <a:off x="467544" y="1556792"/>
            <a:ext cx="820891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Znalezione obrazy dla zapytania wenus"/>
          <p:cNvPicPr>
            <a:picLocks noChangeAspect="1" noChangeArrowheads="1"/>
          </p:cNvPicPr>
          <p:nvPr/>
        </p:nvPicPr>
        <p:blipFill>
          <a:blip r:embed="rId3" cstate="print"/>
          <a:srcRect/>
          <a:stretch>
            <a:fillRect/>
          </a:stretch>
        </p:blipFill>
        <p:spPr bwMode="auto">
          <a:xfrm>
            <a:off x="1331640" y="0"/>
            <a:ext cx="6480720" cy="6858000"/>
          </a:xfrm>
          <a:prstGeom prst="rect">
            <a:avLst/>
          </a:prstGeom>
          <a:noFill/>
        </p:spPr>
      </p:pic>
      <p:sp>
        <p:nvSpPr>
          <p:cNvPr id="2" name="Tytuł 1"/>
          <p:cNvSpPr>
            <a:spLocks noGrp="1"/>
          </p:cNvSpPr>
          <p:nvPr>
            <p:ph type="title"/>
          </p:nvPr>
        </p:nvSpPr>
        <p:spPr>
          <a:xfrm>
            <a:off x="467544" y="260648"/>
            <a:ext cx="8229600" cy="1143000"/>
          </a:xfrm>
        </p:spPr>
        <p:txBody>
          <a:bodyPr/>
          <a:lstStyle/>
          <a:p>
            <a:r>
              <a:rPr lang="pl-PL" dirty="0" smtClean="0"/>
              <a:t>Wenus</a:t>
            </a:r>
            <a:endParaRPr lang="pl-PL" dirty="0"/>
          </a:p>
        </p:txBody>
      </p:sp>
      <p:sp>
        <p:nvSpPr>
          <p:cNvPr id="56322" name="AutoShape 2" descr="Znalezione obrazy dla zapytania wen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 name="Prostokąt 4"/>
          <p:cNvSpPr/>
          <p:nvPr/>
        </p:nvSpPr>
        <p:spPr>
          <a:xfrm>
            <a:off x="7812360" y="0"/>
            <a:ext cx="133164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0" y="0"/>
            <a:ext cx="133164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2286000" y="1443841"/>
            <a:ext cx="5094312" cy="3785652"/>
          </a:xfrm>
          <a:prstGeom prst="rect">
            <a:avLst/>
          </a:prstGeom>
        </p:spPr>
        <p:txBody>
          <a:bodyPr wrap="square">
            <a:spAutoFit/>
          </a:bodyPr>
          <a:lstStyle/>
          <a:p>
            <a:r>
              <a:rPr lang="pl-PL" sz="2000" b="1" dirty="0" smtClean="0"/>
              <a:t>Wenus – druga pod względem odległości od Słońca planeta Układu Słonecznego. Jest trzecim pod względem jasności ciałem niebieskim widocznym na niebie, po Słońcu i Księżycu. Jej obserwowana wielkość gwiazdowa sięga –4,6</a:t>
            </a:r>
            <a:r>
              <a:rPr lang="pl-PL" sz="2000" b="1" baseline="30000" dirty="0" smtClean="0"/>
              <a:t>m</a:t>
            </a:r>
            <a:r>
              <a:rPr lang="pl-PL" sz="2000" b="1" dirty="0" smtClean="0"/>
              <a:t> i jest wystarczająca, aby światło odbite od Wenus powodowało powstawanie cieni. W związku z tym, że Wenus jest bliżej Słońca niż Ziemia, zawsze jest ona widoczna w niewielkiej odległości od niego. Odległość Wenus od Ziemi waha się od 40 do 259 mln </a:t>
            </a:r>
            <a:r>
              <a:rPr lang="pl-PL" sz="2000" b="1" dirty="0" err="1" smtClean="0"/>
              <a:t>km</a:t>
            </a:r>
            <a:r>
              <a:rPr lang="pl-PL" sz="2000" b="1" dirty="0" smtClean="0"/>
              <a:t>.</a:t>
            </a:r>
            <a:endParaRPr lang="pl-PL"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Znalezione obrazy dla zapytania mars"/>
          <p:cNvPicPr>
            <a:picLocks noChangeAspect="1" noChangeArrowheads="1"/>
          </p:cNvPicPr>
          <p:nvPr/>
        </p:nvPicPr>
        <p:blipFill>
          <a:blip r:embed="rId3" cstate="print"/>
          <a:srcRect/>
          <a:stretch>
            <a:fillRect/>
          </a:stretch>
        </p:blipFill>
        <p:spPr bwMode="auto">
          <a:xfrm>
            <a:off x="1187624" y="0"/>
            <a:ext cx="6624736" cy="6858000"/>
          </a:xfrm>
          <a:prstGeom prst="rect">
            <a:avLst/>
          </a:prstGeom>
          <a:noFill/>
        </p:spPr>
      </p:pic>
      <p:sp>
        <p:nvSpPr>
          <p:cNvPr id="2" name="Tytuł 1"/>
          <p:cNvSpPr>
            <a:spLocks noGrp="1"/>
          </p:cNvSpPr>
          <p:nvPr>
            <p:ph type="title"/>
          </p:nvPr>
        </p:nvSpPr>
        <p:spPr/>
        <p:txBody>
          <a:bodyPr/>
          <a:lstStyle/>
          <a:p>
            <a:r>
              <a:rPr lang="pl-PL" b="1" dirty="0" smtClean="0"/>
              <a:t>Mars</a:t>
            </a:r>
            <a:endParaRPr lang="pl-PL" b="1" dirty="0"/>
          </a:p>
        </p:txBody>
      </p:sp>
      <p:sp>
        <p:nvSpPr>
          <p:cNvPr id="4" name="Prostokąt 3"/>
          <p:cNvSpPr/>
          <p:nvPr/>
        </p:nvSpPr>
        <p:spPr>
          <a:xfrm>
            <a:off x="7812360" y="0"/>
            <a:ext cx="133164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0" y="0"/>
            <a:ext cx="118762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2267744" y="1556792"/>
            <a:ext cx="4572000" cy="4524315"/>
          </a:xfrm>
          <a:prstGeom prst="rect">
            <a:avLst/>
          </a:prstGeom>
        </p:spPr>
        <p:txBody>
          <a:bodyPr>
            <a:spAutoFit/>
          </a:bodyPr>
          <a:lstStyle/>
          <a:p>
            <a:r>
              <a:rPr lang="pl-PL" sz="2400" b="1" dirty="0" smtClean="0">
                <a:solidFill>
                  <a:schemeClr val="bg1"/>
                </a:solidFill>
              </a:rPr>
              <a:t>Mars</a:t>
            </a:r>
            <a:r>
              <a:rPr lang="pl-PL" sz="2400" dirty="0" smtClean="0">
                <a:solidFill>
                  <a:schemeClr val="bg1"/>
                </a:solidFill>
              </a:rPr>
              <a:t> – czwarta według oddalenia od Słońca planetaUkładu Słonecznego. Nazwa planety pochodzi od imienia rzymskiego boga wojny – Marsa. Zawdzięcza ją swej barwie, która przy obserwacji z Ziemi wydaje się rdzawo-czerwona i kojarzyła się starożytnym z pożogą wojenną. Postrzegany odcień wynika stąd, że powierzchnia planety zawiera tlenki żelaza. </a:t>
            </a:r>
            <a:endParaRPr lang="pl-PL" sz="2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Znalezione obrazy dla zapytania ziemia w kosmosie"/>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357166"/>
            <a:ext cx="8229600" cy="1643074"/>
          </a:xfrm>
          <a:solidFill>
            <a:schemeClr val="tx2">
              <a:lumMod val="40000"/>
              <a:lumOff val="60000"/>
            </a:schemeClr>
          </a:solidFill>
        </p:spPr>
        <p:txBody>
          <a:bodyPr>
            <a:normAutofit/>
          </a:bodyPr>
          <a:lstStyle/>
          <a:p>
            <a:pPr algn="ctr"/>
            <a:r>
              <a:rPr lang="pl-PL" sz="2400" b="1" dirty="0" smtClean="0"/>
              <a:t>W skład skorupy ziemskiej wchodzą 92 pierwiastki, które występują jako substancje proste lub tworzą związki chemiczne (substancje złożone).</a:t>
            </a:r>
            <a:endParaRPr lang="pl-PL" sz="2400" b="1" dirty="0"/>
          </a:p>
        </p:txBody>
      </p:sp>
      <p:sp>
        <p:nvSpPr>
          <p:cNvPr id="2" name="Symbol zastępczy zawartości 1"/>
          <p:cNvSpPr>
            <a:spLocks noGrp="1"/>
          </p:cNvSpPr>
          <p:nvPr>
            <p:ph idx="1"/>
          </p:nvPr>
        </p:nvSpPr>
        <p:spPr>
          <a:xfrm>
            <a:off x="467544" y="1988840"/>
            <a:ext cx="8229600" cy="4525963"/>
          </a:xfrm>
        </p:spPr>
        <p:txBody>
          <a:bodyPr/>
          <a:lstStyle/>
          <a:p>
            <a:r>
              <a:rPr lang="pl-PL" sz="2400" b="1" dirty="0" smtClean="0"/>
              <a:t>Substancje proste </a:t>
            </a:r>
            <a:r>
              <a:rPr lang="pl-PL" sz="2400" dirty="0" smtClean="0"/>
              <a:t>to takie, których nie da się rozłożyć na mniejsze substancje (np. wodór, węgiel, hel, azot)</a:t>
            </a:r>
            <a:endParaRPr lang="pl-PL" sz="2400" b="1" dirty="0" smtClean="0"/>
          </a:p>
          <a:p>
            <a:endParaRPr lang="pl-PL" sz="2400" b="1" dirty="0" smtClean="0"/>
          </a:p>
          <a:p>
            <a:endParaRPr lang="pl-PL" sz="2400" b="1" dirty="0" smtClean="0"/>
          </a:p>
          <a:p>
            <a:endParaRPr lang="pl-PL" sz="2400" b="1" dirty="0" smtClean="0"/>
          </a:p>
          <a:p>
            <a:r>
              <a:rPr lang="pl-PL" sz="2400" b="1" dirty="0" smtClean="0"/>
              <a:t>Związek chemiczny</a:t>
            </a:r>
            <a:r>
              <a:rPr lang="pl-PL" sz="2400" dirty="0" smtClean="0"/>
              <a:t> – jednorodne połączenie co najmniej dwóch różnych pierwiastków</a:t>
            </a:r>
            <a:r>
              <a:rPr lang="pl-PL" sz="2400" dirty="0" smtClean="0">
                <a:hlinkClick r:id="rId3" tooltip="Pierwiastek chemiczny"/>
              </a:rPr>
              <a:t> </a:t>
            </a:r>
            <a:r>
              <a:rPr lang="pl-PL" sz="2400" dirty="0" smtClean="0"/>
              <a:t>chemicznych za pomocą dowolnego wiązania.</a:t>
            </a:r>
          </a:p>
          <a:p>
            <a:endParaRPr lang="pl-PL" sz="2400" dirty="0" smtClean="0"/>
          </a:p>
        </p:txBody>
      </p:sp>
      <p:sp>
        <p:nvSpPr>
          <p:cNvPr id="83970" name="AutoShape 2" descr="Znalezione obrazy dla zapytania wegiel pierwias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3972" name="Picture 4"/>
          <p:cNvPicPr>
            <a:picLocks noChangeAspect="1" noChangeArrowheads="1"/>
          </p:cNvPicPr>
          <p:nvPr/>
        </p:nvPicPr>
        <p:blipFill>
          <a:blip r:embed="rId4" cstate="print"/>
          <a:srcRect/>
          <a:stretch>
            <a:fillRect/>
          </a:stretch>
        </p:blipFill>
        <p:spPr bwMode="auto">
          <a:xfrm>
            <a:off x="2051720" y="3068960"/>
            <a:ext cx="1219200" cy="1219200"/>
          </a:xfrm>
          <a:prstGeom prst="rect">
            <a:avLst/>
          </a:prstGeom>
          <a:noFill/>
          <a:ln w="9525">
            <a:noFill/>
            <a:miter lim="800000"/>
            <a:headEnd/>
            <a:tailEnd/>
          </a:ln>
        </p:spPr>
      </p:pic>
      <p:sp>
        <p:nvSpPr>
          <p:cNvPr id="83974" name="AutoShape 6" descr="Znalezione obrazy dla zapytania wodór pierwias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3976" name="Picture 8"/>
          <p:cNvPicPr>
            <a:picLocks noChangeAspect="1" noChangeArrowheads="1"/>
          </p:cNvPicPr>
          <p:nvPr/>
        </p:nvPicPr>
        <p:blipFill>
          <a:blip r:embed="rId5" cstate="print"/>
          <a:srcRect/>
          <a:stretch>
            <a:fillRect/>
          </a:stretch>
        </p:blipFill>
        <p:spPr bwMode="auto">
          <a:xfrm>
            <a:off x="3563888" y="3212976"/>
            <a:ext cx="1028700" cy="93610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3977" name="Picture 9"/>
          <p:cNvPicPr>
            <a:picLocks noChangeAspect="1" noChangeArrowheads="1"/>
          </p:cNvPicPr>
          <p:nvPr/>
        </p:nvPicPr>
        <p:blipFill>
          <a:blip r:embed="rId6" cstate="print"/>
          <a:srcRect/>
          <a:stretch>
            <a:fillRect/>
          </a:stretch>
        </p:blipFill>
        <p:spPr bwMode="auto">
          <a:xfrm>
            <a:off x="4788024" y="3068960"/>
            <a:ext cx="1224136" cy="1224136"/>
          </a:xfrm>
          <a:prstGeom prst="rect">
            <a:avLst/>
          </a:prstGeom>
          <a:noFill/>
          <a:ln w="9525">
            <a:noFill/>
            <a:miter lim="800000"/>
            <a:headEnd/>
            <a:tailEnd/>
          </a:ln>
        </p:spPr>
      </p:pic>
      <p:pic>
        <p:nvPicPr>
          <p:cNvPr id="83979" name="Picture 11"/>
          <p:cNvPicPr>
            <a:picLocks noChangeAspect="1" noChangeArrowheads="1"/>
          </p:cNvPicPr>
          <p:nvPr/>
        </p:nvPicPr>
        <p:blipFill>
          <a:blip r:embed="rId7" cstate="print"/>
          <a:srcRect/>
          <a:stretch>
            <a:fillRect/>
          </a:stretch>
        </p:blipFill>
        <p:spPr bwMode="auto">
          <a:xfrm>
            <a:off x="6156176" y="3140968"/>
            <a:ext cx="1080120" cy="1080120"/>
          </a:xfrm>
          <a:prstGeom prst="rect">
            <a:avLst/>
          </a:prstGeom>
          <a:noFill/>
          <a:ln w="9525">
            <a:noFill/>
            <a:miter lim="800000"/>
            <a:headEnd/>
            <a:tailEnd/>
          </a:ln>
        </p:spPr>
      </p:pic>
      <p:pic>
        <p:nvPicPr>
          <p:cNvPr id="83983" name="Picture 15" descr="Znalezione obrazy dla zapytania h20 woda"/>
          <p:cNvPicPr>
            <a:picLocks noChangeAspect="1" noChangeArrowheads="1"/>
          </p:cNvPicPr>
          <p:nvPr/>
        </p:nvPicPr>
        <p:blipFill>
          <a:blip r:embed="rId8" cstate="print"/>
          <a:srcRect/>
          <a:stretch>
            <a:fillRect/>
          </a:stretch>
        </p:blipFill>
        <p:spPr bwMode="auto">
          <a:xfrm>
            <a:off x="3275856" y="5301208"/>
            <a:ext cx="1368152" cy="1209349"/>
          </a:xfrm>
          <a:prstGeom prst="rect">
            <a:avLst/>
          </a:prstGeom>
          <a:noFill/>
        </p:spPr>
      </p:pic>
      <p:pic>
        <p:nvPicPr>
          <p:cNvPr id="83985" name="Picture 17" descr="Podobny obraz"/>
          <p:cNvPicPr>
            <a:picLocks noChangeAspect="1" noChangeArrowheads="1"/>
          </p:cNvPicPr>
          <p:nvPr/>
        </p:nvPicPr>
        <p:blipFill>
          <a:blip r:embed="rId9" cstate="print"/>
          <a:srcRect/>
          <a:stretch>
            <a:fillRect/>
          </a:stretch>
        </p:blipFill>
        <p:spPr bwMode="auto">
          <a:xfrm>
            <a:off x="4860031" y="5301208"/>
            <a:ext cx="1300643" cy="122413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Znalezione obrazy dla zapytania ziemia widziana z kosmosu"/>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123906"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3907" name="Picture 3"/>
          <p:cNvPicPr>
            <a:picLocks noChangeAspect="1" noChangeArrowheads="1"/>
          </p:cNvPicPr>
          <p:nvPr/>
        </p:nvPicPr>
        <p:blipFill>
          <a:blip r:embed="rId3"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Znalezione obrazy dla zapytania ziemia widziana z kosmosu"/>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05474" name="Picture 2" descr="Znalezione obrazy dla zapytania ziemia z kosmosu nocą"/>
          <p:cNvPicPr>
            <a:picLocks noChangeAspect="1" noChangeArrowheads="1"/>
          </p:cNvPicPr>
          <p:nvPr/>
        </p:nvPicPr>
        <p:blipFill>
          <a:blip r:embed="rId3" cstate="print"/>
          <a:srcRect/>
          <a:stretch>
            <a:fillRect/>
          </a:stretch>
        </p:blipFill>
        <p:spPr bwMode="auto">
          <a:xfrm>
            <a:off x="0" y="0"/>
            <a:ext cx="9150524"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85720" y="274638"/>
            <a:ext cx="8501122" cy="1143000"/>
          </a:xfrm>
          <a:solidFill>
            <a:schemeClr val="tx2">
              <a:lumMod val="40000"/>
              <a:lumOff val="60000"/>
            </a:schemeClr>
          </a:solidFill>
        </p:spPr>
        <p:txBody>
          <a:bodyPr>
            <a:normAutofit/>
          </a:bodyPr>
          <a:lstStyle/>
          <a:p>
            <a:pPr algn="ctr"/>
            <a:r>
              <a:rPr lang="pl-PL" sz="3600" b="1" dirty="0" smtClean="0">
                <a:solidFill>
                  <a:schemeClr val="tx2">
                    <a:lumMod val="50000"/>
                  </a:schemeClr>
                </a:solidFill>
              </a:rPr>
              <a:t>Skład chemiczny skorupy ziemskiej</a:t>
            </a:r>
            <a:endParaRPr lang="pl-PL" sz="3600" b="1" dirty="0">
              <a:solidFill>
                <a:schemeClr val="tx2">
                  <a:lumMod val="50000"/>
                </a:schemeClr>
              </a:solidFill>
            </a:endParaRPr>
          </a:p>
        </p:txBody>
      </p:sp>
      <p:pic>
        <p:nvPicPr>
          <p:cNvPr id="81921" name="Picture 1"/>
          <p:cNvPicPr>
            <a:picLocks noChangeAspect="1" noChangeArrowheads="1"/>
          </p:cNvPicPr>
          <p:nvPr/>
        </p:nvPicPr>
        <p:blipFill>
          <a:blip r:embed="rId3" cstate="print"/>
          <a:srcRect/>
          <a:stretch>
            <a:fillRect/>
          </a:stretch>
        </p:blipFill>
        <p:spPr bwMode="auto">
          <a:xfrm>
            <a:off x="3275856" y="2420888"/>
            <a:ext cx="5659142" cy="4198218"/>
          </a:xfrm>
          <a:prstGeom prst="rect">
            <a:avLst/>
          </a:prstGeom>
          <a:noFill/>
          <a:ln w="9525">
            <a:noFill/>
            <a:miter lim="800000"/>
            <a:headEnd/>
            <a:tailEnd/>
          </a:ln>
        </p:spPr>
      </p:pic>
      <p:pic>
        <p:nvPicPr>
          <p:cNvPr id="81922" name="Picture 2"/>
          <p:cNvPicPr>
            <a:picLocks noChangeAspect="1" noChangeArrowheads="1"/>
          </p:cNvPicPr>
          <p:nvPr/>
        </p:nvPicPr>
        <p:blipFill>
          <a:blip r:embed="rId4" cstate="print"/>
          <a:srcRect/>
          <a:stretch>
            <a:fillRect/>
          </a:stretch>
        </p:blipFill>
        <p:spPr bwMode="auto">
          <a:xfrm>
            <a:off x="323528" y="1628800"/>
            <a:ext cx="4659744" cy="3096344"/>
          </a:xfrm>
          <a:prstGeom prst="rect">
            <a:avLst/>
          </a:prstGeom>
          <a:noFill/>
          <a:ln w="19050">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solidFill>
            <a:schemeClr val="tx2">
              <a:lumMod val="40000"/>
              <a:lumOff val="60000"/>
            </a:schemeClr>
          </a:solidFill>
        </p:spPr>
        <p:txBody>
          <a:bodyPr/>
          <a:lstStyle/>
          <a:p>
            <a:pPr algn="ctr"/>
            <a:r>
              <a:rPr lang="pl-PL" b="1" dirty="0" smtClean="0">
                <a:solidFill>
                  <a:schemeClr val="tx2">
                    <a:lumMod val="50000"/>
                  </a:schemeClr>
                </a:solidFill>
              </a:rPr>
              <a:t>Odnawialne źródła energii</a:t>
            </a:r>
            <a:endParaRPr lang="pl-PL" b="1" dirty="0">
              <a:solidFill>
                <a:schemeClr val="tx2">
                  <a:lumMod val="50000"/>
                </a:schemeClr>
              </a:solidFill>
            </a:endParaRPr>
          </a:p>
        </p:txBody>
      </p:sp>
      <p:sp>
        <p:nvSpPr>
          <p:cNvPr id="2" name="Symbol zastępczy zawartości 1"/>
          <p:cNvSpPr>
            <a:spLocks noGrp="1"/>
          </p:cNvSpPr>
          <p:nvPr>
            <p:ph idx="1"/>
          </p:nvPr>
        </p:nvSpPr>
        <p:spPr/>
        <p:txBody>
          <a:bodyPr>
            <a:normAutofit fontScale="85000" lnSpcReduction="20000"/>
          </a:bodyPr>
          <a:lstStyle/>
          <a:p>
            <a:pPr algn="just"/>
            <a:r>
              <a:rPr lang="pl-PL" dirty="0" smtClean="0"/>
              <a:t>Do odnawialnych bogactw przyrody należy między innymi woda, która krąży i nieustannie odnawia się w tak zwanym cyklu hydrologicznym. </a:t>
            </a:r>
          </a:p>
          <a:p>
            <a:pPr lvl="1" algn="just"/>
            <a:r>
              <a:rPr lang="pl-PL" dirty="0" smtClean="0"/>
              <a:t>Parująca znad mórz woda transportowana jest atmosferą w kierunku lądu, gdzie spada w postaci deszczu lub śniegu, a następnie z powrotem przemieszcza się ku morzu. </a:t>
            </a:r>
          </a:p>
          <a:p>
            <a:pPr algn="just"/>
            <a:r>
              <a:rPr lang="pl-PL" dirty="0" smtClean="0"/>
              <a:t>Odnawialnym bogactwem naturalnym może być również dobrze uprawiana gleba, ponieważ wierzchnie warstwy litej skały ulegają ciągłemu wietrzeniu, dzięki czemu warstwa gleby niejako "przyrasta" od dołu. Podobnie, właściwie zarządzane lasy zabezpieczają stałe dostawy drewna.</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1">
              <a:lumMod val="60000"/>
              <a:lumOff val="40000"/>
            </a:schemeClr>
          </a:solidFill>
        </p:spPr>
        <p:txBody>
          <a:bodyPr/>
          <a:lstStyle/>
          <a:p>
            <a:r>
              <a:rPr lang="pl-PL" dirty="0" smtClean="0"/>
              <a:t>Gleba</a:t>
            </a:r>
            <a:endParaRPr lang="pl-PL" dirty="0"/>
          </a:p>
        </p:txBody>
      </p:sp>
      <p:sp>
        <p:nvSpPr>
          <p:cNvPr id="3" name="Symbol zastępczy zawartości 2"/>
          <p:cNvSpPr>
            <a:spLocks noGrp="1"/>
          </p:cNvSpPr>
          <p:nvPr>
            <p:ph idx="1"/>
          </p:nvPr>
        </p:nvSpPr>
        <p:spPr/>
        <p:txBody>
          <a:bodyPr/>
          <a:lstStyle/>
          <a:p>
            <a:endParaRPr lang="pl-PL"/>
          </a:p>
        </p:txBody>
      </p:sp>
      <p:sp>
        <p:nvSpPr>
          <p:cNvPr id="128002" name="AutoShape 2" descr="Znalezione obrazy dla zapytania gle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8004" name="Picture 4" descr="Znalezione obrazy dla zapytania gleba"/>
          <p:cNvPicPr>
            <a:picLocks noChangeAspect="1" noChangeArrowheads="1"/>
          </p:cNvPicPr>
          <p:nvPr/>
        </p:nvPicPr>
        <p:blipFill>
          <a:blip r:embed="rId3" cstate="print"/>
          <a:srcRect/>
          <a:stretch>
            <a:fillRect/>
          </a:stretch>
        </p:blipFill>
        <p:spPr bwMode="auto">
          <a:xfrm>
            <a:off x="395536" y="1556792"/>
            <a:ext cx="8280920" cy="49949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268760"/>
            <a:ext cx="6059016" cy="5256584"/>
          </a:xfrm>
        </p:spPr>
        <p:txBody>
          <a:bodyPr>
            <a:normAutofit/>
          </a:bodyPr>
          <a:lstStyle/>
          <a:p>
            <a:pPr>
              <a:buNone/>
            </a:pPr>
            <a:r>
              <a:rPr lang="pl-PL" dirty="0" smtClean="0"/>
              <a:t>	</a:t>
            </a:r>
            <a:r>
              <a:rPr lang="pl-PL" b="1" dirty="0" smtClean="0"/>
              <a:t>Gleba</a:t>
            </a:r>
            <a:r>
              <a:rPr lang="pl-PL" dirty="0" smtClean="0"/>
              <a:t> </a:t>
            </a:r>
            <a:r>
              <a:rPr lang="pl-PL" dirty="0"/>
              <a:t>to zewnętrzna powłoka litosfery, składająca się </a:t>
            </a:r>
            <a:r>
              <a:rPr lang="pl-PL" dirty="0" smtClean="0"/>
              <a:t>z:</a:t>
            </a:r>
          </a:p>
          <a:p>
            <a:pPr lvl="1"/>
            <a:r>
              <a:rPr lang="pl-PL" dirty="0" smtClean="0"/>
              <a:t> </a:t>
            </a:r>
            <a:r>
              <a:rPr lang="pl-PL" dirty="0"/>
              <a:t>cząstek </a:t>
            </a:r>
            <a:r>
              <a:rPr lang="pl-PL" dirty="0" smtClean="0"/>
              <a:t>mineralnych i organicznych</a:t>
            </a:r>
            <a:r>
              <a:rPr lang="pl-PL" dirty="0"/>
              <a:t>, </a:t>
            </a:r>
            <a:endParaRPr lang="pl-PL" dirty="0" smtClean="0"/>
          </a:p>
          <a:p>
            <a:pPr lvl="1"/>
            <a:r>
              <a:rPr lang="pl-PL" dirty="0"/>
              <a:t>p</a:t>
            </a:r>
            <a:r>
              <a:rPr lang="pl-PL" dirty="0" smtClean="0"/>
              <a:t>owietrza,</a:t>
            </a:r>
          </a:p>
          <a:p>
            <a:pPr lvl="1"/>
            <a:r>
              <a:rPr lang="pl-PL" dirty="0" smtClean="0"/>
              <a:t>wody</a:t>
            </a:r>
            <a:r>
              <a:rPr lang="pl-PL" dirty="0"/>
              <a:t>. </a:t>
            </a:r>
          </a:p>
          <a:p>
            <a:pPr lvl="1">
              <a:buNone/>
            </a:pPr>
            <a:r>
              <a:rPr lang="pl-PL" dirty="0" smtClean="0"/>
              <a:t>Żyjące </a:t>
            </a:r>
            <a:r>
              <a:rPr lang="pl-PL" dirty="0"/>
              <a:t>w niej organizmy </a:t>
            </a:r>
            <a:r>
              <a:rPr lang="pl-PL" dirty="0" smtClean="0"/>
              <a:t>dokonuj</a:t>
            </a:r>
          </a:p>
          <a:p>
            <a:pPr lvl="1">
              <a:buNone/>
            </a:pPr>
            <a:r>
              <a:rPr lang="pl-PL" dirty="0" smtClean="0"/>
              <a:t>rozkładu obumarłych szczątków</a:t>
            </a:r>
          </a:p>
          <a:p>
            <a:pPr lvl="1">
              <a:buNone/>
            </a:pPr>
            <a:r>
              <a:rPr lang="pl-PL" dirty="0" smtClean="0"/>
              <a:t>roślin </a:t>
            </a:r>
            <a:r>
              <a:rPr lang="pl-PL" dirty="0"/>
              <a:t>i zwierząt </a:t>
            </a:r>
            <a:r>
              <a:rPr lang="pl-PL" dirty="0" smtClean="0"/>
              <a:t>na substancje</a:t>
            </a:r>
          </a:p>
          <a:p>
            <a:pPr lvl="1">
              <a:buNone/>
            </a:pPr>
            <a:r>
              <a:rPr lang="pl-PL" dirty="0" smtClean="0"/>
              <a:t>nieorganiczne</a:t>
            </a:r>
            <a:r>
              <a:rPr lang="pl-PL" dirty="0"/>
              <a:t>. </a:t>
            </a:r>
          </a:p>
          <a:p>
            <a:endParaRPr lang="pl-PL" dirty="0"/>
          </a:p>
        </p:txBody>
      </p:sp>
      <p:pic>
        <p:nvPicPr>
          <p:cNvPr id="23554" name="Picture 2" descr="https://encrypted-tbn0.gstatic.com/images?q=tbn:ANd9GcQ3KXe-2TQ_RTnmPFJlVMMeNRr9VCfkFf7mAn0K_h86Q5Fw6eih"/>
          <p:cNvPicPr>
            <a:picLocks noChangeAspect="1" noChangeArrowheads="1"/>
          </p:cNvPicPr>
          <p:nvPr/>
        </p:nvPicPr>
        <p:blipFill>
          <a:blip r:embed="rId3" cstate="print"/>
          <a:srcRect/>
          <a:stretch>
            <a:fillRect/>
          </a:stretch>
        </p:blipFill>
        <p:spPr bwMode="auto">
          <a:xfrm>
            <a:off x="6012160" y="1556792"/>
            <a:ext cx="2880320" cy="2232248"/>
          </a:xfrm>
          <a:prstGeom prst="rect">
            <a:avLst/>
          </a:prstGeom>
          <a:noFill/>
        </p:spPr>
      </p:pic>
      <p:pic>
        <p:nvPicPr>
          <p:cNvPr id="23556" name="Picture 4" descr="http://t2.gstatic.com/images?q=tbn:ANd9GcTQqheFHulX1YVGC2R0M1YFkdV6fm-CX0t3SsjTbSYjtNQMM_2V"/>
          <p:cNvPicPr>
            <a:picLocks noChangeAspect="1" noChangeArrowheads="1"/>
          </p:cNvPicPr>
          <p:nvPr/>
        </p:nvPicPr>
        <p:blipFill>
          <a:blip r:embed="rId4" cstate="print"/>
          <a:srcRect/>
          <a:stretch>
            <a:fillRect/>
          </a:stretch>
        </p:blipFill>
        <p:spPr bwMode="auto">
          <a:xfrm>
            <a:off x="6012160" y="4005064"/>
            <a:ext cx="2868273" cy="2348880"/>
          </a:xfrm>
          <a:prstGeom prst="rect">
            <a:avLst/>
          </a:prstGeom>
          <a:noFill/>
        </p:spPr>
      </p:pic>
      <p:sp>
        <p:nvSpPr>
          <p:cNvPr id="7" name="Tytuł 2"/>
          <p:cNvSpPr txBox="1">
            <a:spLocks/>
          </p:cNvSpPr>
          <p:nvPr/>
        </p:nvSpPr>
        <p:spPr>
          <a:xfrm>
            <a:off x="457200" y="274638"/>
            <a:ext cx="8229600" cy="994122"/>
          </a:xfrm>
          <a:prstGeom prst="rect">
            <a:avLst/>
          </a:prstGeom>
          <a:solidFill>
            <a:schemeClr val="tx2">
              <a:lumMod val="40000"/>
              <a:lumOff val="6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4400" b="1" dirty="0" smtClean="0">
                <a:solidFill>
                  <a:schemeClr val="tx2">
                    <a:lumMod val="50000"/>
                  </a:schemeClr>
                </a:solidFill>
                <a:latin typeface="+mj-lt"/>
                <a:ea typeface="+mj-ea"/>
                <a:cs typeface="+mj-cs"/>
              </a:rPr>
              <a:t>Gleba</a:t>
            </a:r>
            <a:endParaRPr kumimoji="0" lang="pl-PL" sz="4400" b="1"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solidFill>
            <a:schemeClr val="tx2">
              <a:lumMod val="40000"/>
              <a:lumOff val="60000"/>
            </a:schemeClr>
          </a:solidFill>
        </p:spPr>
        <p:txBody>
          <a:bodyPr/>
          <a:lstStyle/>
          <a:p>
            <a:pPr algn="ctr"/>
            <a:r>
              <a:rPr lang="pl-PL" b="1" dirty="0" smtClean="0">
                <a:solidFill>
                  <a:schemeClr val="tx2">
                    <a:lumMod val="50000"/>
                  </a:schemeClr>
                </a:solidFill>
              </a:rPr>
              <a:t>Bogactwa naturalne</a:t>
            </a:r>
            <a:endParaRPr lang="pl-PL" b="1" dirty="0">
              <a:solidFill>
                <a:schemeClr val="tx2">
                  <a:lumMod val="50000"/>
                </a:schemeClr>
              </a:solidFill>
            </a:endParaRPr>
          </a:p>
        </p:txBody>
      </p:sp>
      <p:sp>
        <p:nvSpPr>
          <p:cNvPr id="2" name="Symbol zastępczy zawartości 1"/>
          <p:cNvSpPr>
            <a:spLocks noGrp="1"/>
          </p:cNvSpPr>
          <p:nvPr>
            <p:ph idx="1"/>
          </p:nvPr>
        </p:nvSpPr>
        <p:spPr/>
        <p:txBody>
          <a:bodyPr>
            <a:normAutofit lnSpcReduction="10000"/>
          </a:bodyPr>
          <a:lstStyle/>
          <a:p>
            <a:pPr algn="just"/>
            <a:r>
              <a:rPr lang="pl-PL" dirty="0" smtClean="0"/>
              <a:t>Bogactwa naturalne są to wszystkie użyteczne elementy środowiska naturalnego, które człowiek może wyzyskiwać. </a:t>
            </a:r>
          </a:p>
          <a:p>
            <a:pPr algn="just"/>
            <a:r>
              <a:rPr lang="pl-PL" dirty="0" smtClean="0"/>
              <a:t>Dzieli się je na:</a:t>
            </a:r>
          </a:p>
          <a:p>
            <a:pPr lvl="1" algn="just"/>
            <a:r>
              <a:rPr lang="pl-PL" dirty="0" smtClean="0"/>
              <a:t>nieograniczone i ograniczone,</a:t>
            </a:r>
          </a:p>
          <a:p>
            <a:pPr lvl="1" algn="just"/>
            <a:r>
              <a:rPr lang="pl-PL" dirty="0" smtClean="0"/>
              <a:t>nieodnawialne oraz odnawialne.</a:t>
            </a:r>
          </a:p>
          <a:p>
            <a:pPr lvl="1" algn="just">
              <a:buNone/>
            </a:pPr>
            <a:r>
              <a:rPr lang="pl-PL" dirty="0" smtClean="0"/>
              <a:t>   Bogactwa naturalne umożliwiają rozwój życia i cywilizacji. Często decydują o dobrobycie państw - kraje, które w nie obfitują, należą do najbogatszych na świecie.</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pic>
        <p:nvPicPr>
          <p:cNvPr id="20482" name="Picture 2" descr="Znalezione obrazy dla zapytania odnawialne źródła energii"/>
          <p:cNvPicPr>
            <a:picLocks noChangeAspect="1" noChangeArrowheads="1"/>
          </p:cNvPicPr>
          <p:nvPr/>
        </p:nvPicPr>
        <p:blipFill>
          <a:blip r:embed="rId3" cstate="print"/>
          <a:srcRect/>
          <a:stretch>
            <a:fillRect/>
          </a:stretch>
        </p:blipFill>
        <p:spPr bwMode="auto">
          <a:xfrm>
            <a:off x="214282" y="1643050"/>
            <a:ext cx="8715436" cy="4714908"/>
          </a:xfrm>
          <a:prstGeom prst="rect">
            <a:avLst/>
          </a:prstGeom>
          <a:noFill/>
        </p:spPr>
      </p:pic>
      <p:sp>
        <p:nvSpPr>
          <p:cNvPr id="5" name="Tytuł 2"/>
          <p:cNvSpPr>
            <a:spLocks noGrp="1"/>
          </p:cNvSpPr>
          <p:nvPr>
            <p:ph type="title"/>
          </p:nvPr>
        </p:nvSpPr>
        <p:spPr>
          <a:solidFill>
            <a:schemeClr val="tx2">
              <a:lumMod val="40000"/>
              <a:lumOff val="60000"/>
            </a:schemeClr>
          </a:solidFill>
        </p:spPr>
        <p:txBody>
          <a:bodyPr/>
          <a:lstStyle/>
          <a:p>
            <a:pPr algn="ctr"/>
            <a:r>
              <a:rPr lang="pl-PL" b="1" dirty="0" smtClean="0">
                <a:solidFill>
                  <a:schemeClr val="tx2">
                    <a:lumMod val="50000"/>
                  </a:schemeClr>
                </a:solidFill>
              </a:rPr>
              <a:t>Odnawialne źródła energii</a:t>
            </a:r>
            <a:endParaRPr lang="pl-PL" b="1" dirty="0">
              <a:solidFill>
                <a:schemeClr val="tx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9281</TotalTime>
  <Words>302</Words>
  <Application>Microsoft Office PowerPoint</Application>
  <PresentationFormat>Pokaz na ekranie (4:3)</PresentationFormat>
  <Paragraphs>95</Paragraphs>
  <Slides>33</Slides>
  <Notes>33</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Motyw pakietu Office</vt:lpstr>
      <vt:lpstr>Bogactwa naturalne skorupy ziemskiej</vt:lpstr>
      <vt:lpstr>Skorupa Ziemska</vt:lpstr>
      <vt:lpstr>W skład skorupy ziemskiej wchodzą 92 pierwiastki, które występują jako substancje proste lub tworzą związki chemiczne (substancje złożone).</vt:lpstr>
      <vt:lpstr>Skład chemiczny skorupy ziemskiej</vt:lpstr>
      <vt:lpstr>Odnawialne źródła energii</vt:lpstr>
      <vt:lpstr>Gleba</vt:lpstr>
      <vt:lpstr>Prezentacja programu PowerPoint</vt:lpstr>
      <vt:lpstr>Bogactwa naturalne</vt:lpstr>
      <vt:lpstr>Odnawialne źródła energii</vt:lpstr>
      <vt:lpstr>Prezentacja programu PowerPoint</vt:lpstr>
      <vt:lpstr>Minerały</vt:lpstr>
      <vt:lpstr>Kamienie szlachetne</vt:lpstr>
      <vt:lpstr>Górnictwo</vt:lpstr>
      <vt:lpstr>Węgiel</vt:lpstr>
      <vt:lpstr>Zastosowanie węgla</vt:lpstr>
      <vt:lpstr>Gaz</vt:lpstr>
      <vt:lpstr>Gaz ziemny </vt:lpstr>
      <vt:lpstr>Ropa naftowa </vt:lpstr>
      <vt:lpstr>Prezentacja programu PowerPoint</vt:lpstr>
      <vt:lpstr>Różnego rodzaju platformy wiertnicze</vt:lpstr>
      <vt:lpstr>Ropa naftowa </vt:lpstr>
      <vt:lpstr>Czarne złoto</vt:lpstr>
      <vt:lpstr>Zastosowania ropy naftowej</vt:lpstr>
      <vt:lpstr>Kamieniołomy i kopalnie</vt:lpstr>
      <vt:lpstr>Galaktyka- Droga Mleczna </vt:lpstr>
      <vt:lpstr>Układ Słoneczny</vt:lpstr>
      <vt:lpstr>Wenus</vt:lpstr>
      <vt:lpstr>Mars</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Bogactwa naturalne skorupy ziemskiej</dc:title>
  <dc:creator>Żabka</dc:creator>
  <cp:lastModifiedBy>Admin</cp:lastModifiedBy>
  <cp:revision>273</cp:revision>
  <dcterms:created xsi:type="dcterms:W3CDTF">2017-04-10T15:59:16Z</dcterms:created>
  <dcterms:modified xsi:type="dcterms:W3CDTF">2017-04-25T11:00:13Z</dcterms:modified>
</cp:coreProperties>
</file>