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96" y="-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26199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  <a:endParaRPr lang="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>
                <a:solidFill>
                  <a:schemeClr val="dk2"/>
                </a:solidFill>
              </a:rPr>
              <a:t>‹#›</a:t>
            </a:fld>
            <a:endParaRPr lang="pl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-72500" y="884325"/>
            <a:ext cx="9085500" cy="2931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6000" b="1" i="1"/>
              <a:t>Co by było gdyby wody nie było 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l"/>
      </p:transition>
    </mc:Choice>
    <mc:Fallback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64475" y="4098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/>
              <a:t>Woda a rośliny 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6725" y="1020600"/>
            <a:ext cx="58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1200" b="1">
                <a:solidFill>
                  <a:srgbClr val="000000"/>
                </a:solidFill>
              </a:rPr>
              <a:t>Rośliny są 90 procent wody i wymagają wody dla wszystkich procesów wzrostowych.  </a:t>
            </a:r>
          </a:p>
          <a:p>
            <a:pPr marL="457200" lvl="0" indent="-311150"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</a:pPr>
            <a:r>
              <a:rPr lang="pl" sz="1300" b="1">
                <a:solidFill>
                  <a:srgbClr val="000000"/>
                </a:solidFill>
              </a:rPr>
              <a:t>Zmniejszona żywotność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000000"/>
                </a:solidFill>
              </a:rPr>
              <a:t>Roślin używać wody do regulacji temperatury i fotosyntezy. Susza hamuje procesy te i zmniejsza wzrost i witalność roślin.</a:t>
            </a:r>
          </a:p>
          <a:p>
            <a:pPr marL="457200" lvl="0" indent="-311150"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</a:pPr>
            <a:r>
              <a:rPr lang="pl" sz="1300" b="1">
                <a:solidFill>
                  <a:srgbClr val="000000"/>
                </a:solidFill>
              </a:rPr>
              <a:t>Niedobory składników odżywczych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000000"/>
                </a:solidFill>
              </a:rPr>
              <a:t>Woda transportuje minerałów z gleby do roślin. Bez wody roślin stają się niedoborem składników pokarmowych.</a:t>
            </a:r>
          </a:p>
          <a:p>
            <a:pPr marL="457200" lvl="0" indent="-311150"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</a:pPr>
            <a:r>
              <a:rPr lang="pl" sz="1300" b="1">
                <a:solidFill>
                  <a:srgbClr val="000000"/>
                </a:solidFill>
              </a:rPr>
              <a:t>Struktura zakładu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pl" sz="1400">
                <a:solidFill>
                  <a:srgbClr val="000000"/>
                </a:solidFill>
              </a:rPr>
              <a:t>Woda utrzymuje struktury komórek i utrzymuje, że rośliny wyprostowany. Deficyt wody w instalacji powoduje więdnięcie.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sz="1000">
              <a:solidFill>
                <a:srgbClr val="555555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1000">
              <a:solidFill>
                <a:srgbClr val="555555"/>
              </a:solidFill>
              <a:highlight>
                <a:srgbClr val="E5E5E5"/>
              </a:highlight>
            </a:endParaRP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8099" y="0"/>
            <a:ext cx="30759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11700" y="867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/>
              <a:t>  </a:t>
            </a:r>
            <a:r>
              <a:rPr lang="pl" b="1" i="1"/>
              <a:t>  Woda a zwierzęta 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5328150" y="915100"/>
            <a:ext cx="38160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indent="457200" algn="ctr" rtl="0">
              <a:spcBef>
                <a:spcPts val="0"/>
              </a:spcBef>
              <a:buNone/>
            </a:pPr>
            <a:r>
              <a:rPr lang="pl" sz="1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Ciało kręgowców zawiera 50-60% wody. </a:t>
            </a:r>
            <a:r>
              <a:rPr lang="pl" sz="1400" b="1" i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Jest głównym czynnikiem regulującym temperaturę ciała.</a:t>
            </a:r>
          </a:p>
          <a:p>
            <a:pPr lvl="0" indent="457200" algn="ctr" rtl="0">
              <a:spcBef>
                <a:spcPts val="0"/>
              </a:spcBef>
              <a:buNone/>
            </a:pPr>
            <a:r>
              <a:rPr lang="pl" sz="1150" b="1">
                <a:solidFill>
                  <a:srgbClr val="336633"/>
                </a:solidFill>
                <a:latin typeface="Trebuchet MS"/>
                <a:ea typeface="Trebuchet MS"/>
                <a:cs typeface="Trebuchet MS"/>
                <a:sym typeface="Trebuchet MS"/>
              </a:rPr>
              <a:t>Utrata wody u bydła stosunku do normy powoduje :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Trebuchet MS"/>
              <a:buChar char="●"/>
            </a:pPr>
            <a:r>
              <a:rPr lang="pl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obniżenie apetytu 4-5%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Trebuchet MS"/>
              <a:buChar char="●"/>
            </a:pPr>
            <a:r>
              <a:rPr lang="pl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zmniejszenie spożycia pokarmu 6-10%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Trebuchet MS"/>
              <a:buChar char="●"/>
            </a:pPr>
            <a:r>
              <a:rPr lang="pl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zaburzenia w koordynacji ruchu 12-14%,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Trebuchet MS"/>
              <a:buChar char="●"/>
            </a:pPr>
            <a:r>
              <a:rPr lang="pl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pękanie wysuszonej skóry i wystąpienie zaburzeń nerwowych, 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Trebuchet MS"/>
              <a:buChar char="●"/>
            </a:pPr>
            <a:r>
              <a:rPr lang="pl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22% prowadzi do śmierci</a:t>
            </a:r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9426"/>
            <a:ext cx="5398476" cy="4484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822" y="0"/>
            <a:ext cx="532435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/>
        </p:nvSpPr>
        <p:spPr>
          <a:xfrm>
            <a:off x="211025" y="615450"/>
            <a:ext cx="1758300" cy="422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1800" b="1"/>
              <a:t>Gdyby nie woda to krajobraz nie był by tak zróżnicowany w faunę i florę świata podwodnego. 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188625" y="845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/>
              <a:t>Gdyby nie było wody ...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0" y="657250"/>
            <a:ext cx="91440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>
                <a:solidFill>
                  <a:srgbClr val="000000"/>
                </a:solidFill>
              </a:rPr>
              <a:t>To nie było by jednego z  podstawowych źródeł dopływu energii - elektrowni wodnych : 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30927"/>
            <a:ext cx="9144000" cy="391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1540029"/>
            <a:ext cx="4392488" cy="329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197400" y="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/>
              <a:t>Elektrownia wodna 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197400" y="572700"/>
            <a:ext cx="4911000" cy="27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>
                <a:solidFill>
                  <a:srgbClr val="000000"/>
                </a:solidFill>
              </a:rPr>
              <a:t>Roczna produkcja " czystej energii" przez jedną małą elektrownię wodną zapobiega wyemitowaniu do atmosfery </a:t>
            </a:r>
            <a:br>
              <a:rPr lang="pl">
                <a:solidFill>
                  <a:srgbClr val="000000"/>
                </a:solidFill>
              </a:rPr>
            </a:br>
            <a:r>
              <a:rPr lang="pl">
                <a:solidFill>
                  <a:srgbClr val="000000"/>
                </a:solidFill>
              </a:rPr>
              <a:t>-2 tony dwutlenku siarki</a:t>
            </a:r>
            <a:br>
              <a:rPr lang="pl">
                <a:solidFill>
                  <a:srgbClr val="000000"/>
                </a:solidFill>
              </a:rPr>
            </a:br>
            <a:r>
              <a:rPr lang="pl">
                <a:solidFill>
                  <a:srgbClr val="000000"/>
                </a:solidFill>
              </a:rPr>
              <a:t>-1, 5 tony dwutlenku azotu</a:t>
            </a:r>
            <a:br>
              <a:rPr lang="pl">
                <a:solidFill>
                  <a:srgbClr val="000000"/>
                </a:solidFill>
              </a:rPr>
            </a:br>
            <a:r>
              <a:rPr lang="pl">
                <a:solidFill>
                  <a:srgbClr val="000000"/>
                </a:solidFill>
              </a:rPr>
              <a:t>-250 ton dwutlenku węgla </a:t>
            </a:r>
            <a:br>
              <a:rPr lang="pl">
                <a:solidFill>
                  <a:srgbClr val="000000"/>
                </a:solidFill>
              </a:rPr>
            </a:br>
            <a:r>
              <a:rPr lang="pl">
                <a:solidFill>
                  <a:srgbClr val="000000"/>
                </a:solidFill>
              </a:rPr>
              <a:t>-17, 5 tony pyłów 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2978" y="2"/>
            <a:ext cx="3851025" cy="288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395650" y="3006975"/>
            <a:ext cx="7913100" cy="200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pl" sz="1800"/>
              <a:t>Małe elektrownie wodne to nie tylko produkcja " czystej energii ", czyli produkcja bez zanieczyszczenia środowiska odpadami. Elektrownie wodne stanowią ważne zapasowe źródło energii,  regulują stosunki wodne, a także poprzez spiętrzenia wód wpływają na wzbogacenie walorów  turystyczno-rekreacyjnych oraz przyrodniczych otaczających terenów.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" y="2"/>
            <a:ext cx="486583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5468825" y="967150"/>
            <a:ext cx="3235500" cy="39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1800" b="1" i="1">
                <a:solidFill>
                  <a:srgbClr val="333333"/>
                </a:solidFill>
              </a:rPr>
              <a:t>Przemiany biochemiczne i towarzyszące im przemiany energii, jakie mają miejsce w organizmie człowieka nazywamy przemianą materii – metabolizmem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64698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7077800" y="993525"/>
            <a:ext cx="1828800" cy="36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 txBox="1"/>
          <p:nvPr/>
        </p:nvSpPr>
        <p:spPr>
          <a:xfrm>
            <a:off x="6541400" y="1230925"/>
            <a:ext cx="2365200" cy="233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 sz="3000"/>
              <a:t>Tego nie wiedzieliście ...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276525" y="3659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dirty="0"/>
              <a:t>Gdyby nie było wody …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7465" y="0"/>
            <a:ext cx="1769084" cy="31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9975" y="3139227"/>
            <a:ext cx="3556574" cy="200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232575" y="938601"/>
            <a:ext cx="8863974" cy="4204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pl" sz="1600" dirty="0">
                <a:solidFill>
                  <a:srgbClr val="000000"/>
                </a:solidFill>
              </a:rPr>
              <a:t>nie było by roślin ani zwierząt żyjących w tym środowisku np. glony, ryby 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pl" sz="1600" dirty="0">
                <a:solidFill>
                  <a:srgbClr val="000000"/>
                </a:solidFill>
              </a:rPr>
              <a:t>nie było by roślinności lądowej z braku możliwości wzrostu i procesów fotosyntezy np. lasy 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pl" sz="1600" dirty="0">
                <a:solidFill>
                  <a:srgbClr val="000000"/>
                </a:solidFill>
              </a:rPr>
              <a:t>nie było by zwierząt roślinożernych np. bydło 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pl" sz="1600" dirty="0">
                <a:solidFill>
                  <a:srgbClr val="000000"/>
                </a:solidFill>
              </a:rPr>
              <a:t>nie było by pożywienia w postaci roślinnej jak i zwierzęcej dla człowieka 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pl" sz="1600" dirty="0">
                <a:solidFill>
                  <a:srgbClr val="000000"/>
                </a:solidFill>
              </a:rPr>
              <a:t>nie było by ludzkości 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pl" sz="1600" dirty="0">
                <a:solidFill>
                  <a:srgbClr val="000000"/>
                </a:solidFill>
              </a:rPr>
              <a:t>nie  było by energii 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pl" sz="1600" dirty="0">
                <a:solidFill>
                  <a:srgbClr val="000000"/>
                </a:solidFill>
              </a:rPr>
              <a:t>nie było by pięknych krajobrazów 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Char char="+"/>
            </a:pPr>
            <a:r>
              <a:rPr lang="pl" sz="1600" dirty="0">
                <a:solidFill>
                  <a:srgbClr val="000000"/>
                </a:solidFill>
              </a:rPr>
              <a:t>nie było by wojen i śmierci ludzi w imię tego 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509950" y="96725"/>
            <a:ext cx="4528800" cy="3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/>
              <a:t>REASUMUJĄC ...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2843808" y="2067694"/>
            <a:ext cx="6144336" cy="158304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WYKONALI :</a:t>
            </a:r>
          </a:p>
          <a:p>
            <a:pPr lvl="0">
              <a:spcBef>
                <a:spcPts val="0"/>
              </a:spcBef>
              <a:buNone/>
            </a:pPr>
            <a:r>
              <a:rPr lang="pl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Zuzanna Frej </a:t>
            </a:r>
          </a:p>
          <a:p>
            <a:pPr lvl="0">
              <a:spcBef>
                <a:spcPts val="0"/>
              </a:spcBef>
              <a:buNone/>
            </a:pPr>
            <a:r>
              <a:rPr lang="pl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Jakub Bodys </a:t>
            </a:r>
          </a:p>
          <a:p>
            <a:pPr lvl="0">
              <a:spcBef>
                <a:spcPts val="0"/>
              </a:spcBef>
              <a:buNone/>
            </a:pPr>
            <a:r>
              <a:rPr lang="pl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kl. IIID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1050" b="1">
                <a:solidFill>
                  <a:srgbClr val="8D8C8B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	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77725" y="2577075"/>
            <a:ext cx="8520600" cy="2258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2400" b="1">
                <a:solidFill>
                  <a:srgbClr val="FF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Woda jest źródłem życia wszystkich organizmów żywych. Ludzie i powierzchnia Ziemi mają jedną wspólną cechę – mianowicie składają się z około 70 procent wody.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332275" y="110925"/>
            <a:ext cx="3534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pl" b="1"/>
              <a:t>Gospodarka wodna 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2316375" y="756450"/>
            <a:ext cx="5403300" cy="363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pl" b="1">
                <a:solidFill>
                  <a:srgbClr val="000000"/>
                </a:solidFill>
              </a:rPr>
              <a:t> Podstawowe źródło życia organizmów żywych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pl" b="1">
                <a:solidFill>
                  <a:srgbClr val="000000"/>
                </a:solidFill>
              </a:rPr>
              <a:t> Rolnictwo – nawadnianie pól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pl" b="1">
                <a:solidFill>
                  <a:srgbClr val="000000"/>
                </a:solidFill>
              </a:rPr>
              <a:t> Przemysł – rybołówstwo, elektrownie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pl" b="1">
                <a:solidFill>
                  <a:srgbClr val="000000"/>
                </a:solidFill>
              </a:rPr>
              <a:t> Lecznictwo – wody termalne 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pl" b="1">
                <a:solidFill>
                  <a:srgbClr val="000000"/>
                </a:solidFill>
              </a:rPr>
              <a:t>Transport                              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pl" b="1">
                <a:solidFill>
                  <a:srgbClr val="000000"/>
                </a:solidFill>
              </a:rPr>
              <a:t>Turystyka – poznawanie flory i fauny wód 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pl" b="1">
                <a:solidFill>
                  <a:srgbClr val="000000"/>
                </a:solidFill>
              </a:rPr>
              <a:t>Rekreacja – sporty wodne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/>
              <a:t>Przyczyny zaburzenia gospodarki wodnej 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pl">
                <a:solidFill>
                  <a:srgbClr val="000000"/>
                </a:solidFill>
              </a:rPr>
              <a:t> </a:t>
            </a:r>
            <a:r>
              <a:rPr lang="pl" u="sng">
                <a:solidFill>
                  <a:srgbClr val="000000"/>
                </a:solidFill>
              </a:rPr>
              <a:t>Zanieczyszczenie wody </a:t>
            </a:r>
            <a:r>
              <a:rPr lang="pl">
                <a:solidFill>
                  <a:srgbClr val="000000"/>
                </a:solidFill>
              </a:rPr>
              <a:t>– spowodowane chemikaliami, ściekami, nadmiarem substancji nieorganicznych,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9950" y="2477877"/>
            <a:ext cx="4382224" cy="24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/>
              <a:t>Skutki zanieczyszczenia wody 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lr>
                <a:srgbClr val="000000"/>
              </a:buClr>
            </a:pPr>
            <a:r>
              <a:rPr lang="pl">
                <a:solidFill>
                  <a:srgbClr val="000000"/>
                </a:solidFill>
              </a:rPr>
              <a:t>Brak wody pitnej </a:t>
            </a:r>
          </a:p>
          <a:p>
            <a:pPr marL="457200" lvl="0" indent="-228600">
              <a:spcBef>
                <a:spcPts val="0"/>
              </a:spcBef>
              <a:buClr>
                <a:srgbClr val="000000"/>
              </a:buClr>
            </a:pPr>
            <a:r>
              <a:rPr lang="pl">
                <a:solidFill>
                  <a:srgbClr val="000000"/>
                </a:solidFill>
              </a:rPr>
              <a:t>Eutrofizacja czyli zakwit glonów </a:t>
            </a:r>
          </a:p>
          <a:p>
            <a:pPr marL="457200" lvl="0" indent="-228600">
              <a:spcBef>
                <a:spcPts val="0"/>
              </a:spcBef>
              <a:buClr>
                <a:srgbClr val="000000"/>
              </a:buClr>
            </a:pPr>
            <a:r>
              <a:rPr lang="pl">
                <a:solidFill>
                  <a:srgbClr val="000000"/>
                </a:solidFill>
              </a:rPr>
              <a:t>Zmniejszenie plonów i ich urodzajności</a:t>
            </a:r>
          </a:p>
          <a:p>
            <a:pPr marL="457200" lvl="0" indent="-228600">
              <a:spcBef>
                <a:spcPts val="0"/>
              </a:spcBef>
              <a:buClr>
                <a:srgbClr val="000000"/>
              </a:buClr>
            </a:pPr>
            <a:r>
              <a:rPr lang="pl">
                <a:solidFill>
                  <a:srgbClr val="000000"/>
                </a:solidFill>
              </a:rPr>
              <a:t>Niszczenie walorów ekologicznych i estetycznych 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pl">
                <a:solidFill>
                  <a:srgbClr val="000000"/>
                </a:solidFill>
              </a:rPr>
              <a:t>Korozja fundamentów budynków </a:t>
            </a:r>
          </a:p>
          <a:p>
            <a:pPr marL="457200" lvl="0" indent="-228600">
              <a:spcBef>
                <a:spcPts val="0"/>
              </a:spcBef>
              <a:buClr>
                <a:srgbClr val="000000"/>
              </a:buClr>
            </a:pPr>
            <a:r>
              <a:rPr lang="pl">
                <a:solidFill>
                  <a:srgbClr val="000000"/>
                </a:solidFill>
              </a:rPr>
              <a:t>Susze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3190862"/>
            <a:ext cx="5610225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1300" y="3352800"/>
            <a:ext cx="2552700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E5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 rot="-1079">
            <a:off x="0" y="199200"/>
            <a:ext cx="6690900" cy="1348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pl" sz="3600" b="1">
                <a:solidFill>
                  <a:srgbClr val="351C75"/>
                </a:solidFill>
              </a:rPr>
              <a:t>WODA A CZŁOWIEK SKŁAD PROCENTOWY 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5754" y="0"/>
            <a:ext cx="46082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114300" y="2132150"/>
            <a:ext cx="3853800" cy="247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/>
              <a:t>Tracimy około  3 – 4 litry wody dziennie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pl" sz="2400"/>
              <a:t>Całość wody jest wymieniana w naszym organizmie w ciągu 10 – 20 dni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25280" y="1"/>
            <a:ext cx="8520600" cy="48351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b="1" dirty="0">
                <a:solidFill>
                  <a:srgbClr val="FF9900"/>
                </a:solidFill>
              </a:rPr>
              <a:t>Skutki niedoboru wody w</a:t>
            </a:r>
            <a:r>
              <a:rPr lang="pl" b="1" dirty="0">
                <a:solidFill>
                  <a:srgbClr val="FFFF00"/>
                </a:solidFill>
              </a:rPr>
              <a:t> </a:t>
            </a:r>
            <a:r>
              <a:rPr lang="pl" b="1" dirty="0">
                <a:solidFill>
                  <a:srgbClr val="FF9900"/>
                </a:solidFill>
              </a:rPr>
              <a:t>organizmie człowieka 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179512" y="411510"/>
            <a:ext cx="8880000" cy="43647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105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l" sz="14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Niedobór wody w </a:t>
            </a:r>
            <a:r>
              <a:rPr lang="pl" sz="1400" b="1" i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organizmie </a:t>
            </a:r>
            <a:r>
              <a:rPr lang="pl" sz="1400" b="1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może prowadzić do takich dolegliwości jak : </a:t>
            </a:r>
          </a:p>
          <a:p>
            <a:pPr marL="457200" lvl="0" indent="-228600" rtl="0">
              <a:spcBef>
                <a:spcPts val="0"/>
              </a:spcBef>
              <a:buClr>
                <a:srgbClr val="FF0000"/>
              </a:buClr>
              <a:buFont typeface="Verdana"/>
            </a:pPr>
            <a:r>
              <a:rPr lang="pl" b="1" i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nadciśnienie, </a:t>
            </a:r>
          </a:p>
          <a:p>
            <a:pPr marL="457200" lvl="0" indent="-228600" rtl="0">
              <a:spcBef>
                <a:spcPts val="0"/>
              </a:spcBef>
              <a:buClr>
                <a:srgbClr val="FF0000"/>
              </a:buClr>
              <a:buFont typeface="Verdana"/>
            </a:pPr>
            <a:r>
              <a:rPr lang="pl" b="1" i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podwyższony poziom cholesterolu, </a:t>
            </a:r>
          </a:p>
          <a:p>
            <a:pPr marL="457200" lvl="0" indent="-228600" rtl="0">
              <a:spcBef>
                <a:spcPts val="0"/>
              </a:spcBef>
              <a:buClr>
                <a:srgbClr val="FF0000"/>
              </a:buClr>
              <a:buFont typeface="Verdana"/>
            </a:pPr>
            <a:r>
              <a:rPr lang="pl" b="1" i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zaparcia, </a:t>
            </a:r>
          </a:p>
          <a:p>
            <a:pPr marL="457200" lvl="0" indent="-228600" rtl="0">
              <a:spcBef>
                <a:spcPts val="0"/>
              </a:spcBef>
              <a:buClr>
                <a:srgbClr val="FF0000"/>
              </a:buClr>
              <a:buFont typeface="Verdana"/>
            </a:pPr>
            <a:r>
              <a:rPr lang="pl" b="1" i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nadwaga, </a:t>
            </a:r>
          </a:p>
          <a:p>
            <a:pPr marL="457200" lvl="0" indent="-228600" rtl="0">
              <a:spcBef>
                <a:spcPts val="0"/>
              </a:spcBef>
              <a:buClr>
                <a:srgbClr val="FF0000"/>
              </a:buClr>
              <a:buFont typeface="Verdana"/>
            </a:pPr>
            <a:r>
              <a:rPr lang="pl" b="1" i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depresja, </a:t>
            </a:r>
          </a:p>
          <a:p>
            <a:pPr marL="457200" lvl="0" indent="-317500" rtl="0">
              <a:spcBef>
                <a:spcPts val="0"/>
              </a:spcBef>
              <a:buClr>
                <a:srgbClr val="FF0000"/>
              </a:buClr>
              <a:buSzPct val="100000"/>
              <a:buFont typeface="Verdana"/>
            </a:pPr>
            <a:r>
              <a:rPr lang="pl" b="1" i="1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alergie</a:t>
            </a:r>
            <a:r>
              <a:rPr lang="pl" sz="1400" b="1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marL="457200" lvl="0" indent="-317500" rtl="0">
              <a:spcBef>
                <a:spcPts val="0"/>
              </a:spcBef>
              <a:buClr>
                <a:srgbClr val="FF0000"/>
              </a:buClr>
              <a:buSzPct val="100000"/>
              <a:buFont typeface="Verdana"/>
            </a:pPr>
            <a:r>
              <a:rPr lang="pl" sz="1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Woda </a:t>
            </a:r>
            <a:r>
              <a:rPr lang="pl" sz="14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jest niezbędna do prawidłowego funkcjonowania naszych komórek. Zapobiega problemom zdrowotnym i leczy niektóre z nich. Długotrwałe odwodnienie prowadzi do </a:t>
            </a:r>
            <a:r>
              <a:rPr lang="pl" sz="1400" b="1" u="sng" dirty="0">
                <a:solidFill>
                  <a:srgbClr val="FF00FF"/>
                </a:solidFill>
                <a:latin typeface="Verdana"/>
                <a:ea typeface="Verdana"/>
                <a:cs typeface="Verdana"/>
                <a:sym typeface="Verdana"/>
              </a:rPr>
              <a:t>utraty siły, osłabienia odporności organizmu, utraty świadomości, uszkodzenia organów wewnętrznych, a następnie śmierci.</a:t>
            </a:r>
          </a:p>
          <a:p>
            <a:pPr lvl="0" indent="457200">
              <a:spcBef>
                <a:spcPts val="0"/>
              </a:spcBef>
              <a:buNone/>
            </a:pPr>
            <a:endParaRPr sz="1050" b="1" dirty="0">
              <a:solidFill>
                <a:srgbClr val="444444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7853" y="1362301"/>
            <a:ext cx="2794451" cy="174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72900" y="270375"/>
            <a:ext cx="87711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2400" b="1" i="1"/>
              <a:t>Skutki niedoboru wody dla funkcjonowania człowieka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140675" y="843075"/>
            <a:ext cx="4572000" cy="3999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pl">
                <a:solidFill>
                  <a:srgbClr val="000000"/>
                </a:solidFill>
              </a:rPr>
              <a:t>brak higieny ciała-&gt; </a:t>
            </a:r>
            <a:r>
              <a:rPr lang="pl" b="1">
                <a:solidFill>
                  <a:srgbClr val="000000"/>
                </a:solidFill>
              </a:rPr>
              <a:t>choroby	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pl">
                <a:solidFill>
                  <a:srgbClr val="000000"/>
                </a:solidFill>
              </a:rPr>
              <a:t>brak higieny sprzętu oraz ubrań nas otaczających -&gt; </a:t>
            </a:r>
            <a:r>
              <a:rPr lang="pl" b="1">
                <a:solidFill>
                  <a:srgbClr val="000000"/>
                </a:solidFill>
              </a:rPr>
              <a:t>epidemie</a:t>
            </a:r>
            <a:r>
              <a:rPr lang="pl">
                <a:solidFill>
                  <a:srgbClr val="000000"/>
                </a:solidFill>
              </a:rPr>
              <a:t> 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pl">
                <a:solidFill>
                  <a:srgbClr val="000000"/>
                </a:solidFill>
              </a:rPr>
              <a:t>brak podstawowego pierwiastka w organizmie -&gt; człowiek jest w stanie bez wody </a:t>
            </a:r>
            <a:r>
              <a:rPr lang="pl" b="1">
                <a:solidFill>
                  <a:srgbClr val="000000"/>
                </a:solidFill>
              </a:rPr>
              <a:t>przeżyć od 4 - 7 dni 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/>
              <a:t>Gdyby nie było wody  ...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dirty="0">
                <a:solidFill>
                  <a:schemeClr val="tx1"/>
                </a:solidFill>
              </a:rPr>
              <a:t>Człowiek nie miał by możliwości rozwoju w sportach wodnych taki jak : 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</a:pPr>
            <a:r>
              <a:rPr lang="pl" dirty="0">
                <a:solidFill>
                  <a:srgbClr val="000000"/>
                </a:solidFill>
              </a:rPr>
              <a:t>pływanie, piłka wodna, nurkowanie, surfing, kajakarstwo, wędkarstwo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24450"/>
            <a:ext cx="9144000" cy="29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" y="2763770"/>
            <a:ext cx="3691299" cy="23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283" y="2525471"/>
            <a:ext cx="5077721" cy="253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</TotalTime>
  <Words>593</Words>
  <Application>Microsoft Office PowerPoint</Application>
  <PresentationFormat>Pokaz na ekranie (16:9)</PresentationFormat>
  <Paragraphs>77</Paragraphs>
  <Slides>18</Slides>
  <Notes>18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simple-light-2</vt:lpstr>
      <vt:lpstr>Co by było gdyby wody nie było ? </vt:lpstr>
      <vt:lpstr> </vt:lpstr>
      <vt:lpstr>Gospodarka wodna </vt:lpstr>
      <vt:lpstr>Przyczyny zaburzenia gospodarki wodnej </vt:lpstr>
      <vt:lpstr>Skutki zanieczyszczenia wody </vt:lpstr>
      <vt:lpstr>WODA A CZŁOWIEK SKŁAD PROCENTOWY </vt:lpstr>
      <vt:lpstr>Skutki niedoboru wody w organizmie człowieka </vt:lpstr>
      <vt:lpstr>Skutki niedoboru wody dla funkcjonowania człowieka</vt:lpstr>
      <vt:lpstr>Gdyby nie było wody  ...</vt:lpstr>
      <vt:lpstr>Woda a rośliny </vt:lpstr>
      <vt:lpstr>    Woda a zwierzęta </vt:lpstr>
      <vt:lpstr>Prezentacja programu PowerPoint</vt:lpstr>
      <vt:lpstr>Gdyby nie było wody ...</vt:lpstr>
      <vt:lpstr>Elektrownia wodna </vt:lpstr>
      <vt:lpstr>Prezentacja programu PowerPoint</vt:lpstr>
      <vt:lpstr>Prezentacja programu PowerPoint</vt:lpstr>
      <vt:lpstr>Gdyby nie było wody … </vt:lpstr>
      <vt:lpstr>WYKONALI : Zuzanna Frej  Jakub Bodys   kl. IIID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by było gdyby wody nie było ?</dc:title>
  <dc:creator>Admin</dc:creator>
  <cp:lastModifiedBy>Admin</cp:lastModifiedBy>
  <cp:revision>6</cp:revision>
  <dcterms:modified xsi:type="dcterms:W3CDTF">2016-05-17T10:18:25Z</dcterms:modified>
</cp:coreProperties>
</file>