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avi" ContentType="video/avi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4"/>
  </p:notesMasterIdLst>
  <p:sldIdLst>
    <p:sldId id="256" r:id="rId2"/>
    <p:sldId id="257" r:id="rId3"/>
    <p:sldId id="262" r:id="rId4"/>
    <p:sldId id="265" r:id="rId5"/>
    <p:sldId id="258" r:id="rId6"/>
    <p:sldId id="275" r:id="rId7"/>
    <p:sldId id="277" r:id="rId8"/>
    <p:sldId id="259" r:id="rId9"/>
    <p:sldId id="260" r:id="rId10"/>
    <p:sldId id="261" r:id="rId11"/>
    <p:sldId id="278" r:id="rId12"/>
    <p:sldId id="263" r:id="rId13"/>
    <p:sldId id="276" r:id="rId14"/>
    <p:sldId id="264" r:id="rId15"/>
    <p:sldId id="266" r:id="rId16"/>
    <p:sldId id="268" r:id="rId17"/>
    <p:sldId id="267" r:id="rId18"/>
    <p:sldId id="269" r:id="rId19"/>
    <p:sldId id="270" r:id="rId20"/>
    <p:sldId id="274" r:id="rId21"/>
    <p:sldId id="273" r:id="rId22"/>
    <p:sldId id="27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>
      <p:cViewPr>
        <p:scale>
          <a:sx n="60" d="100"/>
          <a:sy n="60" d="100"/>
        </p:scale>
        <p:origin x="-79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79B8-C77F-4913-B9AE-B1F6D92A3996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C25DE-E406-4AFC-B1C1-E517211822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3409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25DE-E406-4AFC-B1C1-E51721182204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4963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C25DE-E406-4AFC-B1C1-E51721182204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E90979-D19E-4D89-AB0C-47DF2CAFA421}" type="datetimeFigureOut">
              <a:rPr lang="pl-PL" smtClean="0"/>
              <a:pPr/>
              <a:t>2016-05-16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09D41F5-E7D4-4134-AD28-B4287CD583F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K:\PRACA\PRACA%202015%202016\woda%202016\3%20Odg&#322;osy%20wody%20Strumie&#324;%20g&#243;rski%20(1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avi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K:\PRACA\PRACA%202015%202016\woda%202016\Prezentacja%20o%20wodzie\4v5n964Pjqs_fmt43.avi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muratordom.pl/eko-murator/eko-na-co-dzien/woda-na-wage-kazdej-zotowki,118_4577.html" TargetMode="External"/><Relationship Id="rId3" Type="http://schemas.openxmlformats.org/officeDocument/2006/relationships/hyperlink" Target="http://waterpointsystem.pl/czlowiek-woda" TargetMode="External"/><Relationship Id="rId7" Type="http://schemas.openxmlformats.org/officeDocument/2006/relationships/hyperlink" Target="https://pl.wikipedia.org/wiki/Zanieczyszczenia_wody" TargetMode="External"/><Relationship Id="rId2" Type="http://schemas.openxmlformats.org/officeDocument/2006/relationships/hyperlink" Target="https://pl.wikipedia.org/wiki/Wod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leczowianka.onet.pl/nawodnienie/4382807,1,woda-glowny-skladnik-ludzkiego-ciala,artykul.html" TargetMode="External"/><Relationship Id="rId11" Type="http://schemas.openxmlformats.org/officeDocument/2006/relationships/hyperlink" Target="https://www.youtube.com/watch?v=_hTR6nZU34o" TargetMode="External"/><Relationship Id="rId5" Type="http://schemas.openxmlformats.org/officeDocument/2006/relationships/hyperlink" Target="http://www.crazynauka.pl/skad-sie-wziela-woda-ziemi/" TargetMode="External"/><Relationship Id="rId10" Type="http://schemas.openxmlformats.org/officeDocument/2006/relationships/hyperlink" Target="https://youtu.be/4v5n964Pjqs" TargetMode="External"/><Relationship Id="rId4" Type="http://schemas.openxmlformats.org/officeDocument/2006/relationships/hyperlink" Target="http://www.pfpz.pl/index/?id=0f20c77d6afb02422603acb0329b5a41" TargetMode="External"/><Relationship Id="rId9" Type="http://schemas.openxmlformats.org/officeDocument/2006/relationships/hyperlink" Target="https://www.epodreczniki.pl/reader/c/148602/v/latest/t/student-cano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a\Desktop\wo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00" y="0"/>
            <a:ext cx="50259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6378" y="980728"/>
            <a:ext cx="7848872" cy="3744416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>
                <a:solidFill>
                  <a:schemeClr val="tx1"/>
                </a:solidFill>
                <a:latin typeface="Arial Black" pitchFamily="34" charset="0"/>
              </a:rPr>
              <a:t>„Co by było gdyby nie było wody ?„</a:t>
            </a:r>
            <a:br>
              <a:rPr lang="pl-PL" sz="60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60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pl-PL" sz="6000" dirty="0" smtClean="0">
                <a:solidFill>
                  <a:schemeClr val="tx1"/>
                </a:solidFill>
                <a:latin typeface="Arial Black" pitchFamily="34" charset="0"/>
              </a:rPr>
              <a:t>– znaczenie wody dla człowieka</a:t>
            </a:r>
            <a:endParaRPr lang="pl-PL" sz="6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3 Odgłosy wody Strumień górski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57158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481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2.pinger.pl/pgr331/974452de0000354c53b318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425" y="3416992"/>
            <a:ext cx="3590575" cy="3429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1600200"/>
          </a:xfrm>
        </p:spPr>
        <p:txBody>
          <a:bodyPr/>
          <a:lstStyle/>
          <a:p>
            <a:r>
              <a:rPr lang="pl-PL" dirty="0" smtClean="0"/>
              <a:t>Znaczenie wody </a:t>
            </a:r>
            <a:br>
              <a:rPr lang="pl-PL" dirty="0" smtClean="0"/>
            </a:br>
            <a:r>
              <a:rPr lang="pl-PL" dirty="0" smtClean="0"/>
              <a:t>w przyrodzie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7975" y="1556792"/>
            <a:ext cx="8080449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Woda na równi z powietrzem i glebą stanowią istotny składnik środowiska. Jest jednym z podstawowych elementów przyrody, decydującym o istnieniu życia na Ziemi. 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endParaRPr lang="pl-P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200" dirty="0" smtClean="0">
              <a:solidFill>
                <a:schemeClr val="tx1"/>
              </a:solidFill>
            </a:endParaRPr>
          </a:p>
        </p:txBody>
      </p:sp>
      <p:sp>
        <p:nvSpPr>
          <p:cNvPr id="4" name="AutoShape 4" descr="Znalezione obrazy dla zapytania woda rz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4149080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+mj-lt"/>
              </a:rPr>
              <a:t>Jest niezastąpiona  w życiu </a:t>
            </a:r>
            <a:r>
              <a:rPr lang="pl-PL" sz="2800" dirty="0" smtClean="0">
                <a:latin typeface="+mj-lt"/>
              </a:rPr>
              <a:t/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i </a:t>
            </a:r>
            <a:r>
              <a:rPr lang="pl-PL" sz="2800" dirty="0" smtClean="0">
                <a:latin typeface="+mj-lt"/>
              </a:rPr>
              <a:t>gospodarce człowieka.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Stanowi przedmiot konsumpcji, warunek higieny </a:t>
            </a:r>
            <a:r>
              <a:rPr lang="pl-PL" sz="2800" dirty="0" smtClean="0">
                <a:latin typeface="+mj-lt"/>
              </a:rPr>
              <a:t/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i </a:t>
            </a:r>
            <a:r>
              <a:rPr lang="pl-PL" sz="2800" dirty="0" smtClean="0">
                <a:latin typeface="+mj-lt"/>
              </a:rPr>
              <a:t>rekreacji.</a:t>
            </a:r>
          </a:p>
        </p:txBody>
      </p:sp>
    </p:spTree>
    <p:extLst>
      <p:ext uri="{BB962C8B-B14F-4D97-AF65-F5344CB8AC3E}">
        <p14:creationId xmlns="" xmlns:p14="http://schemas.microsoft.com/office/powerpoint/2010/main" val="18989105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00034" y="5643578"/>
            <a:ext cx="30003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200" dirty="0" smtClean="0">
              <a:latin typeface="+mj-lt"/>
            </a:endParaRPr>
          </a:p>
          <a:p>
            <a:r>
              <a:rPr lang="pl-PL" sz="2200" dirty="0" smtClean="0">
                <a:latin typeface="+mj-lt"/>
              </a:rPr>
              <a:t/>
            </a:r>
            <a:br>
              <a:rPr lang="pl-PL" sz="2200" dirty="0" smtClean="0">
                <a:latin typeface="+mj-lt"/>
              </a:rPr>
            </a:br>
            <a:r>
              <a:rPr lang="pl-PL" sz="2200" dirty="0" smtClean="0">
                <a:latin typeface="+mj-lt"/>
              </a:rPr>
              <a:t/>
            </a:r>
            <a:br>
              <a:rPr lang="pl-PL" sz="2200" dirty="0" smtClean="0">
                <a:latin typeface="+mj-lt"/>
              </a:rPr>
            </a:br>
            <a:r>
              <a:rPr lang="pl-PL" sz="2200" dirty="0" smtClean="0">
                <a:latin typeface="+mj-lt"/>
              </a:rPr>
              <a:t/>
            </a:r>
            <a:br>
              <a:rPr lang="pl-PL" sz="2200" dirty="0" smtClean="0">
                <a:latin typeface="+mj-lt"/>
              </a:rPr>
            </a:br>
            <a:endParaRPr lang="pl-PL" sz="2200" dirty="0" smtClean="0">
              <a:latin typeface="+mj-lt"/>
            </a:endParaRPr>
          </a:p>
          <a:p>
            <a:endParaRPr lang="pl-PL" sz="2200" dirty="0" smtClean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143240" y="2428868"/>
            <a:ext cx="275908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200" b="1" dirty="0" smtClean="0"/>
              <a:t>Woda </a:t>
            </a:r>
            <a:br>
              <a:rPr lang="pl-PL" sz="3200" b="1" dirty="0" smtClean="0"/>
            </a:br>
            <a:r>
              <a:rPr lang="pl-PL" sz="3200" b="1" dirty="0" smtClean="0"/>
              <a:t>w przyrodzie </a:t>
            </a:r>
          </a:p>
        </p:txBody>
      </p:sp>
      <p:sp>
        <p:nvSpPr>
          <p:cNvPr id="6" name="Prostokąt 5"/>
          <p:cNvSpPr/>
          <p:nvPr/>
        </p:nvSpPr>
        <p:spPr>
          <a:xfrm>
            <a:off x="6286512" y="1500174"/>
            <a:ext cx="2024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środowisko życia </a:t>
            </a:r>
            <a:br>
              <a:rPr lang="pl-PL" dirty="0" smtClean="0"/>
            </a:br>
            <a:r>
              <a:rPr lang="pl-PL" dirty="0" smtClean="0"/>
              <a:t>zwierząt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42976" y="4714884"/>
            <a:ext cx="2086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podstawa płynów </a:t>
            </a:r>
            <a:br>
              <a:rPr lang="pl-PL" dirty="0" smtClean="0"/>
            </a:br>
            <a:r>
              <a:rPr lang="pl-PL" dirty="0" smtClean="0"/>
              <a:t>ustrojowych, </a:t>
            </a:r>
          </a:p>
        </p:txBody>
      </p:sp>
      <p:sp>
        <p:nvSpPr>
          <p:cNvPr id="8" name="Prostokąt 7"/>
          <p:cNvSpPr/>
          <p:nvPr/>
        </p:nvSpPr>
        <p:spPr>
          <a:xfrm>
            <a:off x="714348" y="3071810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reguluję </a:t>
            </a:r>
            <a:br>
              <a:rPr lang="pl-PL" dirty="0" smtClean="0"/>
            </a:br>
            <a:r>
              <a:rPr lang="pl-PL" dirty="0" smtClean="0"/>
              <a:t>temperaturę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714612" y="5643578"/>
            <a:ext cx="35004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uczestniczy w przebiegu wielu procesów  przemiany materii,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357818" y="4429132"/>
            <a:ext cx="3786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utrzymuje odpowiednie </a:t>
            </a:r>
            <a:br>
              <a:rPr lang="pl-PL" dirty="0" smtClean="0"/>
            </a:br>
            <a:r>
              <a:rPr lang="pl-PL" dirty="0" smtClean="0"/>
              <a:t>wymiary i kształty                              komórek,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3500430" y="642918"/>
            <a:ext cx="2154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pełni rolę </a:t>
            </a:r>
            <a:br>
              <a:rPr lang="pl-PL" dirty="0" smtClean="0"/>
            </a:br>
            <a:r>
              <a:rPr lang="pl-PL" dirty="0" err="1" smtClean="0"/>
              <a:t>krajobrazotwórczą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6786578" y="3000372"/>
            <a:ext cx="209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zapewnia</a:t>
            </a:r>
            <a:br>
              <a:rPr lang="pl-PL" dirty="0" smtClean="0"/>
            </a:br>
            <a:r>
              <a:rPr lang="pl-PL" dirty="0" smtClean="0"/>
              <a:t> higienę i rekreację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928662" y="1357298"/>
            <a:ext cx="19369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uczestniczy </a:t>
            </a:r>
            <a:br>
              <a:rPr lang="pl-PL" dirty="0" smtClean="0"/>
            </a:br>
            <a:r>
              <a:rPr lang="pl-PL" dirty="0" smtClean="0"/>
              <a:t>w kształtowaniu </a:t>
            </a:r>
            <a:br>
              <a:rPr lang="pl-PL" dirty="0" smtClean="0"/>
            </a:br>
            <a:r>
              <a:rPr lang="pl-PL" dirty="0" smtClean="0"/>
              <a:t>klimatu</a:t>
            </a:r>
          </a:p>
        </p:txBody>
      </p:sp>
      <p:cxnSp>
        <p:nvCxnSpPr>
          <p:cNvPr id="15" name="Łącznik prosty ze strzałką 14"/>
          <p:cNvCxnSpPr/>
          <p:nvPr/>
        </p:nvCxnSpPr>
        <p:spPr>
          <a:xfrm rot="16200000" flipH="1">
            <a:off x="5750727" y="3679033"/>
            <a:ext cx="485772" cy="4143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10800000">
            <a:off x="3000364" y="2000240"/>
            <a:ext cx="571504" cy="3571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V="1">
            <a:off x="5429256" y="1928802"/>
            <a:ext cx="785818" cy="64294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rot="10800000">
            <a:off x="2214546" y="3214686"/>
            <a:ext cx="78581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endCxn id="12" idx="1"/>
          </p:cNvCxnSpPr>
          <p:nvPr/>
        </p:nvCxnSpPr>
        <p:spPr>
          <a:xfrm>
            <a:off x="6000760" y="3214686"/>
            <a:ext cx="785818" cy="1088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/>
          <p:nvPr/>
        </p:nvCxnSpPr>
        <p:spPr>
          <a:xfrm rot="16200000" flipH="1">
            <a:off x="3821901" y="4536289"/>
            <a:ext cx="1571636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 rot="5400000">
            <a:off x="2750331" y="3750471"/>
            <a:ext cx="928694" cy="714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5400000" flipH="1" flipV="1">
            <a:off x="4214810" y="1857364"/>
            <a:ext cx="785818" cy="7143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8260"/>
            <a:ext cx="8229600" cy="979512"/>
          </a:xfrm>
        </p:spPr>
        <p:txBody>
          <a:bodyPr/>
          <a:lstStyle/>
          <a:p>
            <a:r>
              <a:rPr lang="pl-PL" dirty="0" smtClean="0"/>
              <a:t>Człowiek=Woda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5616624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Woda jest jednym z najważniejszych składników organizmu, stanowi około </a:t>
            </a:r>
            <a:r>
              <a:rPr lang="pl-PL" dirty="0" smtClean="0">
                <a:solidFill>
                  <a:schemeClr val="tx1"/>
                </a:solidFill>
              </a:rPr>
              <a:t>70% </a:t>
            </a:r>
            <a:r>
              <a:rPr lang="pl-PL" dirty="0">
                <a:solidFill>
                  <a:schemeClr val="tx1"/>
                </a:solidFill>
              </a:rPr>
              <a:t>masy ciała dorosłego człowieka. Jej obecność jest niezbędna dla jego prawidłowego funkcjonowania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ze </a:t>
            </a:r>
            <a:r>
              <a:rPr lang="pl-PL" dirty="0">
                <a:solidFill>
                  <a:schemeClr val="tx1"/>
                </a:solidFill>
              </a:rPr>
              <a:t>względu na kluczową rolę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regulowaniu temperatury ciała, transporcie składników odżywczych, produktów przemiany materii oraz udział we wszystkich reakcjach biochemicznych w organizmie.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Woda </a:t>
            </a:r>
            <a:r>
              <a:rPr lang="pl-PL" dirty="0">
                <a:solidFill>
                  <a:schemeClr val="tx1"/>
                </a:solidFill>
              </a:rPr>
              <a:t>ma istotne znaczenie dla przebiegu procesu trawienia – ułatwia nam spożywanie, trawienie i wykorzystanie pożywienia. </a:t>
            </a:r>
          </a:p>
        </p:txBody>
      </p:sp>
      <p:pic>
        <p:nvPicPr>
          <p:cNvPr id="4098" name="Picture 2" descr="http://kkape.blog.onet.pl/wp-content/blogs.dir/1389549/files/blog_in_5026932_7794962_tr_70__w_organizmie_to_w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1"/>
            <a:ext cx="3433956" cy="5374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59913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4v5n964Pjqs_fmt43.avi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23528" y="836712"/>
            <a:ext cx="8506622" cy="4785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49868125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vectorhq.com/images/premium/thumbs/149/angry-water-drop-cartoon-mascot-character-holding-up-a-forbidden-sign_149907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76" y="5185009"/>
            <a:ext cx="1174365" cy="15365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Zanieczyszczenia środowiska wodnego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00808"/>
            <a:ext cx="5832648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Niekorzystne </a:t>
            </a:r>
            <a:r>
              <a:rPr lang="pl-PL" dirty="0">
                <a:solidFill>
                  <a:schemeClr val="tx1"/>
                </a:solidFill>
              </a:rPr>
              <a:t>zmiany właściwości fizycznych, </a:t>
            </a:r>
            <a:r>
              <a:rPr lang="pl-PL" dirty="0" smtClean="0">
                <a:solidFill>
                  <a:schemeClr val="tx1"/>
                </a:solidFill>
              </a:rPr>
              <a:t>chemicznych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i bakteriologicznych wody spowodowane wprowadzaniem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nadmiarze substancji nieorganicznych (stałych, płynnych, gazowych), organicznych, radioaktywnych czy wreszcie ciepła, które ograniczają lub uniemożliwiają wykorzystywanie wody do picia i celów gospodarczych.</a:t>
            </a:r>
          </a:p>
        </p:txBody>
      </p:sp>
      <p:pic>
        <p:nvPicPr>
          <p:cNvPr id="5122" name="Picture 2" descr="https://upload.wikimedia.org/wikipedia/commons/thumb/d/dd/Obvious_water_pollution.jpeg/220px-Obvious_water_pollutio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41" y="1742739"/>
            <a:ext cx="2883547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68054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 zanieczyszczeń wód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54726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Ze względu na pochodzenie: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-naturalne 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-sztuczne</a:t>
            </a:r>
          </a:p>
        </p:txBody>
      </p:sp>
      <p:sp>
        <p:nvSpPr>
          <p:cNvPr id="4" name="AutoShape 2" descr="data:image/jpeg;base64,/9j/4AAQSkZJRgABAQAAAQABAAD/2wCEAAkGBxITEhUTExMWFhUXFhoYFxcYGSAXGBgdFRgYFxgYGhcYHSggGBolHRcXITEhJSorLi4uFx8zODMtNygtLisBCgoKDg0OGxAQGy0lICUtLS0tLS0vLS8tLS0tLS0tLS0tLS0tLS0tLS0tLS0tLS0tLS0tLS0tLS0tLS0tLS0uLf/AABEIALcBEwMBIgACEQEDEQH/xAAcAAABBQEBAQAAAAAAAAAAAAADAAECBAUGBwj/xABKEAABAwICBwUECAIHBgcBAAABAAIRAyEEMQUSQVFhcZEigaGxwRMy0fAGFEJSYoKS4XLSFTNDorLi8SNEU2OTwjRUhKOz4/IH/8QAGQEAAwEBAQAAAAAAAAAAAAAAAAECAwQF/8QAKhEAAgICAgICAAQHAAAAAAAAAAECERIhAzFBYRNRMnHB8AQiQlKB0eH/2gAMAwEAAhEDEQA/AMCke0JJyKfGOkdkxYrnf6QOdlJukCbeq5sXY6NsOIHvA9VKpVnM7Fh/XSAoPx6eLHR0BeJzURVE52keSwDjlF2PRixUzodcb0mVRAvvXPt0geac43ojEeLOhZWbO1SdXFvnZ+y50Y/giDGJ4hizeOIHZPBM2uFgnGKQxaMR4s3DXbB5/FRfiAY3yFgvxxSGNRiLFm6cQLXyT/WRJWA7FFM/Fp4Dpm3WxI1geHwTuxV54ZLnjik5xRsjAVHQfWfXxQ62NgRwWOMSeKenVcdieAUbNHFdkd3optrALMpa24rp/ox9GamIh75bS37X8tw49ENKKtjUWyX0fwT6zjq2aDdxFr7t5XfYHBtpthrY3k5niSiYTAtY0NYA1oFgEY0+IXHOTk/R0xSiiDq5Qn4whNXB2fBU6hP+qqENksuMx6M6q1w1XAEHMFZBKdlWLLqjExkUsdgjhz2TNBx239kTlf7h8OWWVpAwulNUOBa64Igg8cwuS0hLZaTJaYneM2nnBHeCtUSc5pSssSnWIfrdyu6VqS6As+oyI5pUM6TQuLmpHA+YXXitItuXnuiOzUB4FbzseKbx2iQc04yxJlGzojW4pLnXaY3RCS0+REYHIOwc5AolLCDaCt76uB/ol7H5hc2TOikYr8KIs0+KY4O4sY3XW22j8wiNon5CWTHowhhPw+aZ2EH3V0AoHcnOFdu8EZMejnm4QbgjDDt3DwW2MKeCkMHy+e5GTDRhjDjcPBM7DyIsOnwW99RH3h4/BSbgvxeaMmGjDbh7bEnYa4K3jgTv+eqGcFxHX90ZMNGL7Hl0URgxMytr6lyRPqh4fPci2GjGNPiUN2E2yts4U/P+if6mfkFFhowjgs0SngoGXmtg4Q/IRW4VOxaMf6qYiPNEpYOFrtwkkAXJtAGa6TRWiaVCKldzdYXDdjefFRPljBW2VGDnpIqfRr6LC1Su232WHbxd8Oq7YTEAQFz9f6V4Vtvas73j4qNL6T0He7UYeTgfVcc+dy3TOiPA/RvPMb1WfW4qo3SjCpuqh2RSjyxb+hS4pR7Qz6jkwrTmhPchly7uNJnNJhqgQXOUm1NirV3Qt0jNiqV4XOadr9ok7WjwJ+K0sRW8Fy2mK+u/VnZ8+STHRiHEA1JOUqzjqfZEbx67lQptWnhqDnQ0tMSNh9AqxsmwlNkXT4unInar+kKIYybbLbc1nMxYGxRKLTKW0VxhKm5JWTj0lP8AgeHs3yxpP2j+X4FWBhHHKm8/kd6Lv6gaNp/W/wDmWRintJtP6z6gqpcaXkzyOeo6Oqn+wd+h/qVap6Ffm9rWc9Yei1KZeLy2NxE+TJUXvpm7xTn+GofJwU4xDIya+j9XJ47hPmUBuBk5VHdwHjK22V6H/L/6Tif7zynNWn9mlrf+nH7pYodsyP6M/A7q34pnYBo39W/zLXfUcf8AdxHGkG+MIQoj/hsHzzCl6DIyfqo4n9P8yIMH+Bx5MBWq1rhkY3Af/tWvZYg7ah/X6OTSsMjHpaIccqNT/p/5Udugd7HjmGjzIV46NrHNpPNzvVyNT0ZXbkw9xH86rH0wyKf9B0hmSOZp+r050XQAsZ/M3/taVadoqqc6R79X+ZDOhapyp/3h/MnT/tCzIxGHYDEHx/lCH9T3N6u+AWy/QdYZgD8/+VMNF1B9zrJ8lDjL6CzEdgzIt0k/BQxjG0ma9SWtG1wgedytfSbPYUnVaj2tawSbmeQgXJyAXkP0i+kFXFvl7jqN9xkkhvG597imosdmzpH6aubLcMNXZ7R13flBs0eK5fF42rVM1HuefxGfDIKunCuMIp35Bzk1XgcJyolJWQXsHpivS9yo6NxuOhXWaF+mckNqdh28e6fguGUVjycEJ9o34+ecPJ7jhNIteIJvv3oj3QvKfo7pt1Mhjj2Nh+7+y9GweL128QuSKlwzxfR0Sx5Y5RLxqKviq1lBz1QxNfNehejkorY/EQFzbabnVmDa8gDvMBaNd5e6AJjPctXRmhK1SvSqgNAYWwLkdkzuTjGwbo6DRX0TYDrPAcdxa2Mv4Vq1forhHC9Bg4tEHwRW6dY15pBrnvb7wYOyLTdzoCu0tIlwgMg7ZIgd+3uXUqMmctpjQuC9m4a7mapu6NaOYIhcs7QOGcRqYhziZyaCABtI2L03SVJjmdtrSbEXgAj8RaVyuN0cHvmqwgOsXWNspLmOuNwACmcRpnFO0SyTFSRv1iPDUTrqXaKwgMapdH2g436GEllg/RVo6X6vVN9emByB8RSUjhjtr0u9mt6BaYwzTmZ5U/UgqR0bR203HnPpCWDIMn6kTk+k/h7Ij1RWYSoMqNDmQR6q5UwlIZYUu4wPVyg2huwrRzeB5AqcP3v/AEIlTFQf+Wbya5yl7WrsqN/LTgeLgiU8I450qY/MT6Kf1EbWU+hVYy/dhsoVnv21D+n/AOxBOJeP7V35WD4FbAw7BspjuRQ45Ne0d3+ZT8b+x0c8zEaz5L6sj7WrfysrQxLR9rEnuI8lYxWBc863tKci/uR1OuitdW/4rbbCyJ5EOuhQa/f/AEZTbjG7G1u91T4JOxzvstee558Sr7hXAk+z/U8eCE81NrqY/M/1TcX9iKT61U/2ZHMAeZUPYVDctPc5quEDa+l+on1TfWmD/eRyF/VRivP6AUhh6uym755KIZUBu1o5g/EK87ENOVV57reJQsTidRjnuJIY0uMnYBJ8ksYgeV//ANP066pUGGB7NOC+LAvIyNzMA9SVwisY3EOqPfUce09xcebjJVdNFClOColOFQhymUgVFACSlJIIAk0rsvoppUwGk3b4j9lxgV/Q9fUqtPGDyKy5oZRNeKeMj02vWWNpHEwCje37I5LB0hiZcjjdxRUvxM29DYqhTE1SdaZIAvw4LrqH0nwrQIki3CLjrmvL6QJPEro9E6BLtV76mq3P7U9Q2B1W0ZvpGbijqHaEpVHuqVH62sZDvaG24QI4AK3hcCA2KZfqDeQQd5g3WYPZUhNNzn6pHuu7IjKXDXjlbktSjjy4GSGhw3O/+R0AdFsmiWixX0a9zdXWMEXNj3W9VzmJ0TjG3DHFrbAtAy5NWnpDFFoAa5zrZSIPJzTIKqOx9cW7WW1zXdYlKVArM84jEbaIJ2ywz4hJaRxLzfL86SmkB2znVgcmRxcR6KINcn3qTR/C5x6khVfqLhk5wHA63/YFL2IyLqve10J2xFv2dX/iN7mfFxQThXnOu7uDR5gqLaQGRJ5sLvUIjaZ4dzAPNxR34AgMNSBhz9b+J0eFlYD6QEDUA3S2PNRbP3XdGD1Ri0xm4fpJ8AUJV0IDrs/B1b8EJ1Gic9Q/n9FZ9oBm557iP8LQomsze7v1vVJpegM6s2nrgCBtLgTHLKO9WnupbY/U74IZFMumb7tW3i2VJzJiGk9zRHUCUkhhG4pjciB3kpnaRZtc09xRG4Bovqt7wFI0XAWIHh5FOpAVTjKe9v6CfRMa4OWp+g+UI5pO2vHeXerkM2/s2u5N/mRsCPa/5Y6DzBWP9MKpGBxPaZ/UvEBwntCCBDBv3rbbqm3sY/R8VmfSqg04PED2ZH+xeZhuxpOzkhrQ12fPTQhvEFXMTTDTbLMKtUusQapg4TgKYanITAiAlCkGqWqgASeEQMT6qAoEAj0RcKAarGGZLgOKAo6WpiYYOIWcb+qhVqSByCJQZKiKpGr2y1g2XmY+eS7LD4zCgXe7W/C1zjP8TyNq5rR+FYSA4uHJsnpN102D0TRB7IqPOfaZTHg8k+CuF+BSot4erQfDyQXf82DH5HOjxWtSaCZD6cZABpcO5rXR5oVHCAgDW1BFxrMa3/2mtPipDBUQffpn87yf8a3VkMp6ZwIMHVZP/TJ7nWVfD4d4a4OYADF+y644gzC6AYakWGAw85DT3uJnxVelggDOq9s/dcyOlkY7sVmCcIDfsf3x5NISXS/VW/8AEjh2PgmRgFmwKkmxPLUP7KZHHoPigU8/tk/xE/sisE3AjmITQgjHDj0+CJrBBNI7zy2eScs4DomMMeHqhmqRmR4/uoaoAghoA4wm+sNy1m/qSYgoxTeP6T8E5xQG88mn4KDSeBHAqLgeIRbAr130nHWhwdvAIJ65o1IOH2ncoHqhFgGbr/PFTbPdsyClAJ9QznU7g1IGdlTvAPmkXfJP7JtYb2/pnxQBLtb3D8oTimfvO7gAhkDZf8o9UhbOe4R4hMCT8O6PePeVWxlEupvZ2TrMc0GcpaRsCKavMdx85Kadpn837o0B88YzBvY8teCHAw4HYRmEIYVerfSjRjXVX1WlpLwJ2tlvZ2b4C47EYEg6pgc1xzbi6OiMFJWc2MOnOHWwcNG5RNIKPkK+Iy6VDhsU3YeO/p1C034Yg2vaZHFOATns3+CfyC+MyTh0woLU9iFJlAI+QPjMsYU7Ai0W6sxc5dVu08NvsOOarYjAmeyCbwDYScojgqUrE410VGiwbnG1XcJh5NgTySwmj3mYE6vvbh35LdwGjXiCWsMR2ZvcnMSPPJX2T0W8F9F6zgCKZaNpe4DoAJWlS+j1NvvvaeGs34q1h6roALQY2MLp6NJWnhjU2Mj+KSfFk+K2UIkOTKNDBhvuMHPs+jSrdHB1JlzB+onw1Qrpc/7bm8oIP90p3PaMxPU+a0SRNlGtUe0wbN/i1ekIb8LrwTVtuLtbpdaLnNIOccj5BQZTaRtzyPqCck6EUPqQ+83uCS0fYHY+BuAMdySQGlTYRnfoPJTLBtg9yb6re+3eSplsWBnkPgi0OiDabAQIAOzYiQ1BtPHlHmFH2gGw9J8kBRZLQLx3pi5VzVG3WA6eaTazTkZ43lKwonWoMdaI5WPkhim4ZOeecdFCnXGtGq8mc4sO/crLqkJBQFpftEcP3Kei0tNsr2naeBt0RBWG8JF5G1MB/bncOqiXuOQH6v8AKkXEobqPHoPVGwJmqeA7x8FH27t3z0SFEj7R749EDEVKjcgHd8JWFFjm0d3+iy9Jh4adVgc3cLnhDdvJAqaYeDBaG8yRn4KjpDFte5r3sIc2Q1wf96xyMXhZS5EaLjZUdRIOr7N7G2nsyfCwGVlj43Q5cdZrtYjNpsduR37F0Z9pqtDQSNhLrHhAzjqg16RLu01pdm6Be2UEu8eC4p5WdUao47FYU0/fGqDkJHmM9mSqOok5NMW37bDNeh0MEbGoWTsbqzF7EnYbbCmxT6jjDWU3bNgN91r3uot1bK/I47R2gq1WpqQWWklwjVAPnuG1Txug8QB7oc0EgOaJ27YyXW4Yim0zJcDm7tZ7AANnEbUJ2NGtAbadhgjfbYpcpJZDxTdHM4bQRMgOJcBfVFo3XzJR6WgdT3pccxq5CM5z8V0eGru9oYIn7Ii8HldD0rQda8gkuscxsE5nMrSMJ93ZEpR6qjHo4Rn2RrG0CZhWW6JtL4F7e6P8WaA+n7Nol8ncRDt1jcHqhso03yXioSIMwduywI8F0JJdoybvo28NRp2bFNw2y/W/ugkEq8x7BYloH4aZA6k3WZo7DnJmuRxLmx+Uao9Vp4PBPBkgA7TEE9+a6Iv0YteyzQrUtjzu90eeqj+13ax6X8k9IOA96fnapAuIJD2xvP7kStUQQpvdPukfp+KJru4+E+BhBOsR7wPj4BQGHI94z36vhCYEqldu2e8T5JCrf3rd4HkhPp2s4g7AO15xKE5pj3m97Y/dAi8HboSVH2T9rxP8I9ZPikixm2WEiSADwmesqDKJJgvdynzJko1OswAl0AztcPkKnVxLHnsQYz2eWaxbj0Wkx3F2wNcBt1hreUpUySZcHDvMdAVLCMDhy5tj9WUKdQBuZjvkKlQMXsmHZPP90VjQMhHJDGqRaO9JxIHvQmSEaSc/OfRSL4gQVWZVJmJsdu3jyVWvj20xLyGzkBcn4JOSStjUW3SNNzgBKA3FNJz8IHisit9IGATE/O/JZ+L+lNMECDfOL5ZiAFEuaK2WuKTOqbimTEiU5qjkuUw2KdVvSBA+12TIPC/kn1qjSYDtYZA6w8cln87fSK+FfZ1AfxNuSVSs2MxdZdJ7g0SSODhJ77p34wnaf0kjqEo/xK6apg+H6ZDHYcOIkGZsbCPG37hUxgAwwbti+31ujaRxbWhpc1xys0RHGDnzIQKONY4azNYgGCLSORcFnLki21suMJJaLjmN1YDYIENJ2cbWCoQ1hBsbXg9q2wAwBsvKKaLXEkybzGtGrOy23og4nR7ANfVlzbxrG9wLwc+6FnJOtFxaXZVxNeiXGdYRc9p3eRmCqzNP0SQxrJ2d/wAVpVHa3bcxrXZSGxb7pG0dEN+FcAHAhvENA7gBdJq1S/QpPywZw1WCS6HXOrAAibaswTA4LJqYOprazXap+97vgc1utovIuXZWmNn3pyVjC4ZrWOJDC9w3Emdl5sEnVaDd7Mv2j2tdqnMAF0dt0GbRki4ara0xPatMTtjbPBEoUaodrVBTaNgbc7oIbbrKsUAG3husBAiBnsiDdb8cKRjN2C7ImWi7oFgDumCrtOQQGN1zPaiDE5CW2HeFUrYUlxJDwLwBqtn83veKI5zgA0O1QBkXZcC6cl0JmTRbGkGh/s3BwdYEOj1zCsUMTTdmQ3nYdRbxVDDUxOtYg8MzzyKkX0xaxvf/AE2qsmTSNJtG93ujZuPUZcZSOEa28CCZ7+9Bw1MC4lvCI8EY1OPiB5rVUSRquDRm2d0gdb2CC2tNnR+XtDqp1KTX3AHP1zQxTg+8eVigCUtg9o23+dkwbJ3nlGfEopqgbD88U5cD8AfOEyQRYDs8kkTXH3R4/FJAFyno/WuQ3gHAQBvgJfVwwnUhvEQY5WT1Ha3vfPchNa4A6piTu3c5WSTNbMvT1EuGuKkVBkS4NkTkULR1asWxULHCd+sANkmbK3isRVAu1rwNsAeEJhiHlnapOAPFv+GxKzaV30Wm6o0GV2izSwjh6KJxtMGJ7XORyMFZbZaJEtG0AiemQUKnsnEEGHHIZX42TcmJRNZ+IBsHCfPwlBe1pMkMnjc9dyw6+P8AZuAewEZaw2HaLWBWjSrUzGqdXgdtuqlSTY3FostpZS1pjLV/0A80X2YgEMI2bBHeQqtfEAXLiOI28E39JzAB63Poq0hbZZLmgxPiPUKdMg5SY6eCg3ENIk35H0F0Q9oRFuM26qiSvVNOTrPBdzBjuO1V8PjHGQ1pDBtPZE75OY5DYjMwe9tNo3wCfKyZlEiZ7W6CPhAWbTLTQEYRjgZMjcJgzmS7ano4UXhsM3EdkHKQ7eUGqwtuSAd5BI/u9nyT0NJgdkNmc7gNPxWXTLq1otYPD0Wh0vbDTceexZ+ltH0vfbUexoEEAAgjcBEjNXKVBtyABvAI+QpYimSD7o3Ado+JlNxtbEnT0ZeFawiGseABMmx6uN01TCucWkskfie47dsW8VosqEt1dSJOZaNtts8VW+uasMptJM3c8OvyA9ICxqEWtd+jXKTssUaDiCJDWgXAbA8zKF7LVhpJJJMS0AGdnyR4IuImzSagJ+7aOJINuSTcG0XJLnAfadMTuGxdKhswcjOxYa18NpjiXPgdAZEcApYcvee0W02N90MJvzNvFaHsWjNo77+akabCItHAx5JLi3dj+TRmup0zZwdU/icYmed+5W8PRZAJaBGQaCB32EoVTQ9I/wBq6T+PLZlCNg8Gyi2GyTtNi4+OStR30S3ovS2IA9PFMMO0nWIHzx/ZDpYs2Hs3xvgfFWKdafsuHMfArVUzNkDAImALiD4Qp06Y37dgHyEz6dwYkiY7+amBvAViA4mmIOsY4ellPBYwH7Ft7vgEntByMGd2fBDrUnHJwbxAHqgAb3TJsb+6BAHU3QaL+0cpjKB6XjmjewLRmXHeSPhZQvMEGfDrtQIG97gbB0cnHxlMrAdGw+HxSTECLC0ks7QH4jPjKZmMqlt2hpnYZI5xKNYAmI35kqDWnVLg9odNgWQOuYPcuR2jpWyzSa10axLjxgegIR6lEAXayON1TZVfq9otJ3CduWxWPrZHZIbyjW6yFopRJcWBNNt9VrfywfCEGrhQ7s1Kct6dRktKi8Ae73CGz3JFpJmIEwATJHeikxWZbtHQI1SBEgteLdwVbE6JD7tmm42kEg87kg9Fs1dabA9QAVMEfajhCn44srNowMPhnM/rHvcPwiL7yVepUhNmvvwgDmf2V/UEZmO6EmPIP9YSMgJt3QljXQZX2UKuIDZ1WkO32I/SDJVH+karPea4jg0gc4MLp2lzhAYDvIMdZESnwWDYCWlhM7dYmN42QEOLYKSRg0sfLLgRvjV88ioarnNJGXAg5966U6PaWkQA1uwOnjt8lSfRojKmzjv6kJJS8sMl9HPjD1Zu6wyEDW8EhhXaws8km0Mgfq9V0FTER/VsDe4GehVOtjyJu2w7UmY4mckNJDTbKWHwzdY61RsxkLweJ29Uatg3Wf7RwdESGkCN0QeqEXh39oNY7GxI/S0x+6zsVQc4EF1d7tgyjk4thY5GlG42nNy9xB2AAEneXX9E9Cg0bGtH4nRPA3z7lzmDwZBjUrXFtZzRHeW36K9T0M14lznkDIB0gHkFaye6JaS1ZuOIJtUpiItfLaZIuoYpwBDZDrWINugueqrsokWmALH5lJlMNs0iduU+C2Sl5MtEqtY5as+XKVSdUaT2uyNwMeXNXKFN4BLnEi97COmxX9HGi5p1aodOdm7O7JDV+R9GJSZSuWEB3X1RW1iB7wPAifFXqZMdkAA/h9FWp4czMNHIXHmfFOn4FaBN0iGkNLmFxPutnxEFEOl6QMF1xsz8gpODgCZE7JPqUChjHe66lq8QQRbgCCi2vIUmWGY9rj2ZP5SPNEbiA7YVSdjjkHsPAkg9DdQp1nTHs4OZcOuapNiaLxYASRMm9ifinpF22+26WrLe1896iKt4JFu89+5USO+odhaOd/VVaxiHTcCL+W4dCp1qpNg5ozvInuCp1cQ5tN2qXOeNrgQO6M+SLEFe0kz7SPyg+OqksZhxLgHQb8h3xqplOXpjxOifUqWJpRsN7Dobp31yZPaGX2fLbK5GrpN9Mi5zgkTHRWMPpIloc4hgIkCSAZykQVzPlSdM6Vx2tHRfWJEa4cQYNgO4kjZuURi9Y6moeevq9ADK5mrhS8azX6tzOo4357VOo15cHavZAAk25kkZo2/yHo6EOqMcAHbCSCdbxKduIe4w7YRkNXx2hZGLDWAa7ZESC0kZo9HE03iBTtGz1lSoKxuTo1W6QDx2XCZiImDx3KLcM/XOs4OG4+70MqjTdUaHNYwsJdrfe2RaNvAIrsU90Sx5Ld7Q3PcDcqOPk5HJ5dIcoRS0ant2ge6SfAegWdicWzYxs/eJn9yjOrmO010nhu35gdFUbh2l8taATt1rjlLRHcuhyvSMUq2ydPHkRd0naGnLcJV9ukQ46j36p5EW2WIhZn1ZwJnVF880V2HbU946xyBAIjv3JJMbaNivjKOrE1CQTFiL8dkeCycZpcQL61x7puN+25VvC4Q02kE6wN4sfHYh06LHEt9nE7Q0R1CJRk+tCi4r2Bq1Haoc9gEmwvMbCYkyjVSWiXNaBEjYY9CgUawZZoc4CwA7RB5nJWGyR2w3ha/GSmvYMrUMWXDsiB95xz4RtTnE1RYlruAgd0SjUsNTIiZ4C3kpupMAgQAcyDexykKkhNg2mobnVYIyJnyQ3sdveQNgMg9yJiHNFxYbydUd21BbjmzHYI55eE96HQKwjmPPua07jf19VeoYCqAPcBOd46ACJ5lYFTToDjGsL2ANzzjYj1NPVqgDW06ttjWkzzMeSnJDxZpVGPbYU3PPL1UHA6oBaTHvCLnqqlWtiAAHM5/7QW5tabIlLHvI91k7tY+cKk0Jph/ayBB1DuLU/ZcZcWkxFvmQguxL/tUTlm0gi/OFKixpPuPbxJt0JVoktNot2OJ5nWHQqu7DXJBbxJEIwbH2rfO8qRIH+vqqJAHA0yZ1QeJv4ogogCBYZWN77ZU6jjsAPMocsYLkN3k7TtRQEHsbMEE2gfJsiYXDta2zYvPXvQqeNpuJDXBxFrH0Ua9VwuGiNpcYAjghUDTFinvFqbJMxnETvO5VzT7ZdUqNkDscLZiSs/GabdH+zIccrDs9VkVNaoSaj26+sA0RMQeFhz4LOXIkylB0Sx2O1ajmglwBz14nwSWg/QlVxl1VsnOGSOu1JLGQXE169Fjmf1DHAXk+9z1s1XGFa8/+HYCBYyLcgPgkkk4p9l3XQfD6Ne5wAotnZ7sd+SuVdEgOipAtk0ki3A2TpISpCybY9bE0KY1S0RucJ8gYVQ6YoGQKcO2RMc7ykkok90XGOrAOxhFhtBsRIPeLqAwlQj/ZgMdF+1e/gEySFt0DdKzNxeOqUIHU60klLDaUrPkDnNpA23SSU7sbei2Kzw4EvJnJp8jmq+lNL4kN7EQDkIA7kklm/wCZUaXi7HoaeeGw9g5g/urui8ewlzg5zYA5C+cBJJc2+L8LNklyJ2jUbUB91442I8QjOw5IPakcyfApJL04bRwSVFStgakQ3VA4/sgYTRlfXJLw1rMyNnJozKSSz5/5YOSK4ncqYQ4+g6WO1yJiTBnuiFZ0Xhm3FFjHOOZcIICSSw/h5ydW7s6OeEY3Rbq4B1OXvdG4AAeQUXa0GXmNgk/skku5fRx+LACQLmeX7ptVpuW9YKSSYEnNa62zJTp6Je7VI1Y4uPgAD5hJJDFZXx1NzXASAdlpn4JPw1QgB5g52g+aSSSWx3oztI4lrfeqvAiIaIPWEHCODwOySLxrHWcbZ5QEklH9Rb0h6ekAHajRcnfYc4AkptIdlx1nF1p1dnHakklBuUbYSVOkVsNotz4Lw0NmQ2567+UrQbQp0TDt8gBo84nxSSWuKUbM7tmkK031D1CSSSuyD//Z"/>
          <p:cNvSpPr>
            <a:spLocks noChangeAspect="1" noChangeArrowheads="1"/>
          </p:cNvSpPr>
          <p:nvPr/>
        </p:nvSpPr>
        <p:spPr bwMode="auto">
          <a:xfrm>
            <a:off x="155575" y="-1957388"/>
            <a:ext cx="6134100" cy="4086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148" name="Picture 4" descr="http://pliki.portalsamorzadowy.pl/i/03/44/34/034434_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3089930" cy="2061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gik.edu.pl/img/podstrony/1/2013_02/12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47" y="3140968"/>
            <a:ext cx="3085727" cy="2296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0" y="2492896"/>
            <a:ext cx="5508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j-lt"/>
              </a:rPr>
              <a:t>Ze względu na stopień szkodliwości</a:t>
            </a:r>
          </a:p>
          <a:p>
            <a:r>
              <a:rPr lang="pl-PL" sz="2000" dirty="0" smtClean="0">
                <a:latin typeface="+mj-lt"/>
              </a:rPr>
              <a:t>-bezpośrednio szkodliwe</a:t>
            </a:r>
          </a:p>
          <a:p>
            <a:r>
              <a:rPr lang="pl-PL" sz="2000" dirty="0" smtClean="0">
                <a:latin typeface="+mj-lt"/>
              </a:rPr>
              <a:t>-pośrednio szkodliwe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0" y="3501008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j-lt"/>
              </a:rPr>
              <a:t>Ze względu na trwałość zanieczyszczeń</a:t>
            </a:r>
          </a:p>
          <a:p>
            <a:r>
              <a:rPr lang="pl-PL" sz="2000" dirty="0" smtClean="0">
                <a:latin typeface="+mj-lt"/>
              </a:rPr>
              <a:t>-rozkładalne</a:t>
            </a:r>
          </a:p>
          <a:p>
            <a:r>
              <a:rPr lang="pl-PL" sz="2000" dirty="0" smtClean="0">
                <a:latin typeface="+mj-lt"/>
              </a:rPr>
              <a:t>-nierozkładalne</a:t>
            </a:r>
          </a:p>
          <a:p>
            <a:r>
              <a:rPr lang="pl-PL" sz="2000" dirty="0" smtClean="0">
                <a:latin typeface="+mj-lt"/>
              </a:rPr>
              <a:t>-trwałe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472514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+mj-lt"/>
              </a:rPr>
              <a:t>Ze względu na źródło</a:t>
            </a:r>
          </a:p>
          <a:p>
            <a:r>
              <a:rPr lang="pl-PL" sz="2000" dirty="0" smtClean="0">
                <a:latin typeface="+mj-lt"/>
              </a:rPr>
              <a:t>-źródło punktowe</a:t>
            </a:r>
          </a:p>
          <a:p>
            <a:r>
              <a:rPr lang="pl-PL" sz="2000" dirty="0" smtClean="0">
                <a:latin typeface="+mj-lt"/>
              </a:rPr>
              <a:t>-zanieczyszczenia powierzchniowe  lub obszarowe</a:t>
            </a:r>
          </a:p>
          <a:p>
            <a:r>
              <a:rPr lang="pl-PL" sz="2000" dirty="0" smtClean="0">
                <a:latin typeface="+mj-lt"/>
              </a:rPr>
              <a:t>-zanieczyszczenia ze źródeł liniowych lub pasmowych </a:t>
            </a:r>
            <a:endParaRPr lang="pl-PL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04870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http://cube_prim93.eu.interiowo.pl/obiegwo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7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88710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/>
          <a:lstStyle/>
          <a:p>
            <a:r>
              <a:rPr lang="pl-PL" dirty="0" smtClean="0"/>
              <a:t>Dbajmy o naszą wodę 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544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Sposoby zapobiegania zanieczyszczeniom środowiska wodnego: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-Oczyszczanie ścieków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-Procesy </a:t>
            </a:r>
            <a:r>
              <a:rPr lang="pl-PL" b="1" dirty="0">
                <a:solidFill>
                  <a:schemeClr val="tx1"/>
                </a:solidFill>
              </a:rPr>
              <a:t>fizyczne</a:t>
            </a:r>
            <a:r>
              <a:rPr lang="pl-PL" dirty="0">
                <a:solidFill>
                  <a:schemeClr val="tx1"/>
                </a:solidFill>
              </a:rPr>
              <a:t> – cedzenie, sedymentacja, flotacja oraz filtracja </a:t>
            </a:r>
            <a:r>
              <a:rPr lang="pl-PL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-Procesy </a:t>
            </a:r>
            <a:r>
              <a:rPr lang="pl-PL" b="1" dirty="0">
                <a:solidFill>
                  <a:schemeClr val="tx1"/>
                </a:solidFill>
              </a:rPr>
              <a:t>biologiczne</a:t>
            </a:r>
            <a:r>
              <a:rPr lang="pl-PL" dirty="0">
                <a:solidFill>
                  <a:schemeClr val="tx1"/>
                </a:solidFill>
              </a:rPr>
              <a:t> – wynikające z działalności życiowej mikroorganizmów, m.in. bakterii, a także glonów i </a:t>
            </a:r>
            <a:r>
              <a:rPr lang="pl-PL" dirty="0" smtClean="0">
                <a:solidFill>
                  <a:schemeClr val="tx1"/>
                </a:solidFill>
              </a:rPr>
              <a:t>roślin.</a:t>
            </a:r>
          </a:p>
          <a:p>
            <a:pPr marL="0" indent="0">
              <a:buNone/>
            </a:pPr>
            <a:r>
              <a:rPr lang="pl-PL" dirty="0" smtClean="0">
                <a:solidFill>
                  <a:schemeClr val="tx1"/>
                </a:solidFill>
              </a:rPr>
              <a:t>-</a:t>
            </a:r>
            <a:r>
              <a:rPr lang="pl-PL" b="1" dirty="0">
                <a:solidFill>
                  <a:schemeClr val="tx1"/>
                </a:solidFill>
              </a:rPr>
              <a:t>Procesy chemiczne</a:t>
            </a:r>
            <a:r>
              <a:rPr lang="pl-PL" dirty="0">
                <a:solidFill>
                  <a:schemeClr val="tx1"/>
                </a:solidFill>
              </a:rPr>
              <a:t> – są wykorzystywane do oczyszczenia ścieków </a:t>
            </a:r>
            <a:r>
              <a:rPr lang="pl-PL" dirty="0" smtClean="0">
                <a:solidFill>
                  <a:schemeClr val="tx1"/>
                </a:solidFill>
              </a:rPr>
              <a:t>przemysłowych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-osadniki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-</a:t>
            </a:r>
            <a:r>
              <a:rPr lang="pl-PL" b="1" dirty="0" smtClean="0">
                <a:solidFill>
                  <a:schemeClr val="tx1"/>
                </a:solidFill>
              </a:rPr>
              <a:t>filtry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-</a:t>
            </a:r>
            <a:r>
              <a:rPr lang="pl-PL" b="1" dirty="0" smtClean="0">
                <a:solidFill>
                  <a:schemeClr val="tx1"/>
                </a:solidFill>
              </a:rPr>
              <a:t>komory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tx1"/>
                </a:solidFill>
              </a:rPr>
              <a:t>-stawy biologiczne i oczyszczalnie </a:t>
            </a:r>
            <a:r>
              <a:rPr lang="pl-PL" b="1" dirty="0" smtClean="0">
                <a:solidFill>
                  <a:schemeClr val="tx1"/>
                </a:solidFill>
              </a:rPr>
              <a:t>                           korzeniowe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arykay.pl/pl-PL/TipsAndTrends/PublishingImages/kropelk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76995"/>
            <a:ext cx="3314700" cy="232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7183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4096"/>
          </a:xfrm>
        </p:spPr>
        <p:txBody>
          <a:bodyPr/>
          <a:lstStyle/>
          <a:p>
            <a:r>
              <a:rPr lang="pl-PL" sz="4400" b="1" dirty="0" smtClean="0"/>
              <a:t>Oszczędzanie wody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tx1"/>
                </a:solidFill>
              </a:rPr>
              <a:t>Do oszczędzania wody warto podejść nie tylko z punktu widzenia obecnej mody na ekologię, ale także z powodów czysto ekonomicznych. 40 %</a:t>
            </a:r>
            <a:r>
              <a:rPr lang="pl-PL" sz="2800" dirty="0" smtClean="0">
                <a:solidFill>
                  <a:schemeClr val="tx1"/>
                </a:solidFill>
              </a:rPr>
              <a:t> </a:t>
            </a:r>
            <a:r>
              <a:rPr lang="pl-PL" sz="2800" dirty="0">
                <a:solidFill>
                  <a:schemeClr val="tx1"/>
                </a:solidFill>
              </a:rPr>
              <a:t>wody przypadającej na całe gospodarstwo domowe zużywamy w łazience, 10 </a:t>
            </a:r>
            <a:r>
              <a:rPr lang="pl-PL" sz="2800" dirty="0" smtClean="0">
                <a:solidFill>
                  <a:schemeClr val="tx1"/>
                </a:solidFill>
              </a:rPr>
              <a:t>%w </a:t>
            </a:r>
            <a:r>
              <a:rPr lang="pl-PL" sz="2800" dirty="0">
                <a:solidFill>
                  <a:schemeClr val="tx1"/>
                </a:solidFill>
              </a:rPr>
              <a:t>kuchni, pozostałe </a:t>
            </a:r>
            <a:r>
              <a:rPr lang="pl-PL" sz="2800" dirty="0" smtClean="0">
                <a:solidFill>
                  <a:schemeClr val="tx1"/>
                </a:solidFill>
              </a:rPr>
              <a:t>50% przeznaczamy </a:t>
            </a:r>
            <a:r>
              <a:rPr lang="pl-PL" sz="2800" dirty="0">
                <a:solidFill>
                  <a:schemeClr val="tx1"/>
                </a:solidFill>
              </a:rPr>
              <a:t>na pranie, sprzątanie, podlewanie ogrodu, itd. Jeśli chcemy wprowadzić oszczędności </a:t>
            </a:r>
            <a:r>
              <a:rPr lang="pl-PL" sz="2800" dirty="0" smtClean="0">
                <a:solidFill>
                  <a:schemeClr val="tx1"/>
                </a:solidFill>
              </a:rPr>
              <a:t/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w </a:t>
            </a:r>
            <a:r>
              <a:rPr lang="pl-PL" sz="2800" dirty="0">
                <a:solidFill>
                  <a:schemeClr val="tx1"/>
                </a:solidFill>
              </a:rPr>
              <a:t>używaniu wody, musimy zacząć od zmiany naszych nawyków i przyzwyczajeń.</a:t>
            </a:r>
          </a:p>
        </p:txBody>
      </p:sp>
      <p:pic>
        <p:nvPicPr>
          <p:cNvPr id="9218" name="Picture 2" descr="http://sp114lodz.edupage.org/photos/album/216/thumbs/max150x150img9a86b4d431ee83a504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29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ages.vectorhq.com/images/premium/thumbs/149/smiling-water-drop-cartoon-character_149907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22920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humb7.shutterstock.com/photos/thumb_large/507037/1499079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481"/>
          <a:stretch/>
        </p:blipFill>
        <p:spPr bwMode="auto">
          <a:xfrm>
            <a:off x="5508104" y="5248493"/>
            <a:ext cx="1447056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424048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7544"/>
          </a:xfrm>
        </p:spPr>
        <p:txBody>
          <a:bodyPr/>
          <a:lstStyle/>
          <a:p>
            <a:r>
              <a:rPr lang="pl-PL" dirty="0" smtClean="0"/>
              <a:t>Sposoby oszczędzania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6984775" cy="43204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sz="2000" b="1" dirty="0" smtClean="0">
                <a:solidFill>
                  <a:schemeClr val="tx1"/>
                </a:solidFill>
              </a:rPr>
              <a:t>1.  Wymień </a:t>
            </a:r>
            <a:r>
              <a:rPr lang="pl-PL" sz="2000" b="1" dirty="0">
                <a:solidFill>
                  <a:schemeClr val="tx1"/>
                </a:solidFill>
              </a:rPr>
              <a:t>cieknące </a:t>
            </a:r>
            <a:r>
              <a:rPr lang="pl-PL" sz="2000" b="1" dirty="0" smtClean="0">
                <a:solidFill>
                  <a:schemeClr val="tx1"/>
                </a:solidFill>
              </a:rPr>
              <a:t>urządzenia!</a:t>
            </a:r>
          </a:p>
          <a:p>
            <a:pPr marL="457200" indent="-457200">
              <a:buAutoNum type="arabicPeriod"/>
            </a:pPr>
            <a:endParaRPr lang="pl-PL" b="1" dirty="0" smtClean="0"/>
          </a:p>
          <a:p>
            <a:pPr marL="457200" indent="-457200">
              <a:buAutoNum type="arabicPeriod"/>
            </a:pPr>
            <a:endParaRPr lang="pl-PL" b="1" dirty="0" smtClean="0"/>
          </a:p>
          <a:p>
            <a:pPr marL="457200" indent="-457200">
              <a:buAutoNum type="arabicPeriod"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2" name="Picture 2" descr="http://www.domplusdom.pl/sites/default/files/imce/site_manager/ewa/woda/oszczedzanie/oszczedzanie-wody%20%284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2"/>
            <a:ext cx="2521566" cy="1905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domplusdom.pl/sites/default/files/imce/site_manager/ewa/woda/oszczedzanie/oszczedzanie-wody%20%28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02150"/>
            <a:ext cx="2521566" cy="1695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domplusdom.pl/sites/default/files/imce/site_manager/ewa/woda/oszczedzanie/oszczedzanie-wody%20%287%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55" y="4786470"/>
            <a:ext cx="2397802" cy="1725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0" y="177281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2.  Nie marnuj wody podczas mycia zębów!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0" y="213285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3.  Zawsze zakręcaj kran!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0" y="2492896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4.   Oszczędzaj wodę w toalecie!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0" y="292494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5.  Zainstaluj </a:t>
            </a:r>
            <a:r>
              <a:rPr lang="pl-PL" sz="2000" b="1" dirty="0" err="1" smtClean="0">
                <a:latin typeface="+mj-lt"/>
              </a:rPr>
              <a:t>perlator</a:t>
            </a:r>
            <a:r>
              <a:rPr lang="pl-PL" sz="2000" b="1" dirty="0" smtClean="0">
                <a:latin typeface="+mj-lt"/>
              </a:rPr>
              <a:t> (sitko w kranie )!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0" y="335699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6.  Bierz prysznic zamiast kąpieli!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0" y="3717032"/>
            <a:ext cx="658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7.  Pomyśl o wymianie baterii na </a:t>
            </a:r>
            <a:r>
              <a:rPr lang="pl-PL" sz="2000" b="1" dirty="0" err="1" smtClean="0">
                <a:latin typeface="+mj-lt"/>
              </a:rPr>
              <a:t>jednouchwytową</a:t>
            </a:r>
            <a:r>
              <a:rPr lang="pl-PL" sz="2000" b="1" dirty="0" smtClean="0">
                <a:latin typeface="+mj-lt"/>
              </a:rPr>
              <a:t>!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0" y="4149080"/>
            <a:ext cx="745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8. Śmieci wyrzucaj do kosza, a nie do toalety!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0" y="4509120"/>
            <a:ext cx="6660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9. Jeśli zmywasz naczynia ręcznie w jednej komorze  w drugiej płucz naczynia!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0" y="5229200"/>
            <a:ext cx="615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000" b="1" dirty="0" smtClean="0">
                <a:latin typeface="+mj-lt"/>
              </a:rPr>
              <a:t>10. W ogrodach  używaj deszczówki i nie przesadzaj z podlewaniem trawnika!</a:t>
            </a:r>
          </a:p>
        </p:txBody>
      </p:sp>
    </p:spTree>
    <p:extLst>
      <p:ext uri="{BB962C8B-B14F-4D97-AF65-F5344CB8AC3E}">
        <p14:creationId xmlns="" xmlns:p14="http://schemas.microsoft.com/office/powerpoint/2010/main" val="2984550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7" grpId="0" build="p"/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1000108"/>
            <a:ext cx="5786478" cy="34529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Woda należy do najbardziej rozpowszechnionych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w przyrodzie związków chemicznych.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Jest nierozerwalnie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związana z życiem. </a:t>
            </a:r>
            <a:endParaRPr lang="pl-PL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cografi.net/wp-content/uploads/2014/05/dunya_log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9" t="4409" r="4200" b="5070"/>
          <a:stretch/>
        </p:blipFill>
        <p:spPr bwMode="auto">
          <a:xfrm>
            <a:off x="5046512" y="1142984"/>
            <a:ext cx="4097488" cy="403244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0" y="42148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800" dirty="0" smtClean="0">
                <a:latin typeface="+mj-lt"/>
              </a:rPr>
              <a:t>   Występuje we wszystkich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       organizmach żywych.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 Woda znajdująca się  na powierzchni, </a:t>
            </a:r>
            <a:br>
              <a:rPr lang="pl-PL" sz="2800" dirty="0" smtClean="0">
                <a:latin typeface="+mj-lt"/>
              </a:rPr>
            </a:br>
            <a:r>
              <a:rPr lang="pl-PL" sz="2800" dirty="0" smtClean="0">
                <a:latin typeface="+mj-lt"/>
              </a:rPr>
              <a:t>a także pod powierzchnią Ziemi tworzy hydrosferę. </a:t>
            </a:r>
          </a:p>
        </p:txBody>
      </p:sp>
      <p:sp>
        <p:nvSpPr>
          <p:cNvPr id="5" name="Tytuł 10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00108"/>
          </a:xfrm>
        </p:spPr>
        <p:txBody>
          <a:bodyPr/>
          <a:lstStyle/>
          <a:p>
            <a:r>
              <a:rPr lang="pl-PL" dirty="0" smtClean="0"/>
              <a:t>Woda w przyrodzie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312329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4v5n964Pjqs_fmt4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412776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07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80920" cy="3816424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 </a:t>
            </a:r>
            <a:br>
              <a:rPr lang="pl-PL" dirty="0" smtClean="0">
                <a:sym typeface="Wingdings" pitchFamily="2" charset="2"/>
              </a:rPr>
            </a:br>
            <a:r>
              <a:rPr lang="pl-PL" dirty="0">
                <a:sym typeface="Wingdings" pitchFamily="2" charset="2"/>
              </a:rPr>
              <a:t/>
            </a:r>
            <a:br>
              <a:rPr lang="pl-PL" dirty="0">
                <a:sym typeface="Wingdings" pitchFamily="2" charset="2"/>
              </a:rPr>
            </a:br>
            <a:r>
              <a:rPr lang="pl-PL" dirty="0" smtClean="0">
                <a:sym typeface="Wingdings" pitchFamily="2" charset="2"/>
              </a:rPr>
              <a:t/>
            </a:r>
            <a:br>
              <a:rPr lang="pl-PL" dirty="0" smtClean="0">
                <a:sym typeface="Wingdings" pitchFamily="2" charset="2"/>
              </a:rPr>
            </a:br>
            <a:r>
              <a:rPr lang="pl-PL" dirty="0">
                <a:sym typeface="Wingdings" pitchFamily="2" charset="2"/>
              </a:rPr>
              <a:t> </a:t>
            </a:r>
            <a:r>
              <a:rPr lang="pl-PL" dirty="0" smtClean="0">
                <a:sym typeface="Wingdings" pitchFamily="2" charset="2"/>
              </a:rPr>
              <a:t>         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52120" y="458112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Autorzy:</a:t>
            </a:r>
          </a:p>
          <a:p>
            <a:r>
              <a:rPr lang="pl-PL" dirty="0" smtClean="0"/>
              <a:t>Aleksandra Krawiec</a:t>
            </a:r>
          </a:p>
          <a:p>
            <a:r>
              <a:rPr lang="pl-PL" dirty="0" smtClean="0"/>
              <a:t>Oliwia Pastwa </a:t>
            </a:r>
          </a:p>
          <a:p>
            <a:r>
              <a:rPr lang="pl-PL" dirty="0" smtClean="0"/>
              <a:t>Kl.1B </a:t>
            </a:r>
          </a:p>
          <a:p>
            <a:r>
              <a:rPr lang="pl-PL" dirty="0" smtClean="0"/>
              <a:t>Gimnazjum im. Orła Białego w Węgorzynie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486858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Linki do stron, z których korzystano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pl.wikipedia.org/wiki/Woda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waterpointsystem.pl/czlowiek-woda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4"/>
              </a:rPr>
              <a:t>http://www.pfpz.pl/index/?</a:t>
            </a:r>
            <a:r>
              <a:rPr lang="pl-PL" dirty="0" smtClean="0">
                <a:hlinkClick r:id="rId4"/>
              </a:rPr>
              <a:t>id=0f20c77d6afb02422603acb0329b5a41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5"/>
              </a:rPr>
              <a:t>http://www.crazynauka.pl/skad-sie-wziela-woda-ziemi</a:t>
            </a:r>
            <a:r>
              <a:rPr lang="pl-PL" dirty="0" smtClean="0">
                <a:hlinkClick r:id="rId5"/>
              </a:rPr>
              <a:t>/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6"/>
              </a:rPr>
              <a:t>http://</a:t>
            </a:r>
            <a:r>
              <a:rPr lang="pl-PL" dirty="0" smtClean="0">
                <a:hlinkClick r:id="rId6"/>
              </a:rPr>
              <a:t>naleczowianka.onet.pl/nawodnienie/4382807,1,woda-glowny-skladnik-ludzkiego-ciala,artykul.html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7"/>
              </a:rPr>
              <a:t>https://</a:t>
            </a:r>
            <a:r>
              <a:rPr lang="pl-PL" dirty="0" smtClean="0">
                <a:hlinkClick r:id="rId7"/>
              </a:rPr>
              <a:t>pl.wikipedia.org/wiki/Zanieczyszczenia_wody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8"/>
              </a:rPr>
              <a:t>http://</a:t>
            </a:r>
            <a:r>
              <a:rPr lang="pl-PL" dirty="0" smtClean="0">
                <a:hlinkClick r:id="rId8"/>
              </a:rPr>
              <a:t>muratordom.pl/eko-murator/eko-na-co-dzien/woda-na-wage-kazdej-zotowki,118_4577.html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9"/>
              </a:rPr>
              <a:t>https://</a:t>
            </a:r>
            <a:r>
              <a:rPr lang="pl-PL" dirty="0" smtClean="0">
                <a:hlinkClick r:id="rId9"/>
              </a:rPr>
              <a:t>www.epodreczniki.pl/reader/c/148602/v/latest/t/student-canon</a:t>
            </a:r>
            <a:r>
              <a:rPr lang="pl-PL" dirty="0" smtClean="0"/>
              <a:t> </a:t>
            </a:r>
            <a:endParaRPr lang="pl-PL" dirty="0"/>
          </a:p>
          <a:p>
            <a:pPr marL="457200" indent="-457200">
              <a:buAutoNum type="arabicPeriod"/>
            </a:pPr>
            <a:r>
              <a:rPr lang="pl-PL" dirty="0">
                <a:hlinkClick r:id="rId10"/>
              </a:rPr>
              <a:t>https://</a:t>
            </a:r>
            <a:r>
              <a:rPr lang="pl-PL" dirty="0" smtClean="0">
                <a:hlinkClick r:id="rId10"/>
              </a:rPr>
              <a:t>youtu.be/4v5n964Pjqs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r>
              <a:rPr lang="pl-PL" dirty="0">
                <a:hlinkClick r:id="rId11"/>
              </a:rPr>
              <a:t>https://www.youtube.com/watch?v=_</a:t>
            </a:r>
            <a:r>
              <a:rPr lang="pl-PL" dirty="0" smtClean="0">
                <a:hlinkClick r:id="rId11"/>
              </a:rPr>
              <a:t>hTR6nZU34o</a:t>
            </a:r>
            <a:r>
              <a:rPr lang="pl-PL" dirty="0" smtClean="0"/>
              <a:t> 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734872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Woda- jak znalazła się na naszej planecie?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857364"/>
            <a:ext cx="6176728" cy="250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Faktycznie – </a:t>
            </a:r>
            <a:r>
              <a:rPr lang="pl-PL" dirty="0" smtClean="0">
                <a:solidFill>
                  <a:schemeClr val="tx1"/>
                </a:solidFill>
              </a:rPr>
              <a:t>skądś </a:t>
            </a:r>
            <a:r>
              <a:rPr lang="pl-PL" dirty="0">
                <a:solidFill>
                  <a:schemeClr val="tx1"/>
                </a:solidFill>
              </a:rPr>
              <a:t>przecież </a:t>
            </a:r>
            <a:r>
              <a:rPr lang="pl-PL" dirty="0" smtClean="0">
                <a:solidFill>
                  <a:schemeClr val="tx1"/>
                </a:solidFill>
              </a:rPr>
              <a:t>musiała.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Najprostszym </a:t>
            </a:r>
            <a:r>
              <a:rPr lang="pl-PL" dirty="0">
                <a:solidFill>
                  <a:schemeClr val="tx1"/>
                </a:solidFill>
              </a:rPr>
              <a:t>wyjaśnieniem byłoby stwierdzenie, że była tu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od </a:t>
            </a:r>
            <a:r>
              <a:rPr lang="pl-PL" dirty="0">
                <a:solidFill>
                  <a:schemeClr val="tx1"/>
                </a:solidFill>
              </a:rPr>
              <a:t>początku, stanowiła jedną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z </a:t>
            </a:r>
            <a:r>
              <a:rPr lang="pl-PL" dirty="0">
                <a:solidFill>
                  <a:schemeClr val="tx1"/>
                </a:solidFill>
              </a:rPr>
              <a:t>substancji tworzących Ziemię.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Gdyby zgromadzi&amp;cacute; ca&amp;lstrok;&amp;aogon; wod&amp;eogon; na Ziemi w kropl&amp;eogon;, to kula mia&amp;lstrok;aby &amp;sacute;rednic&amp;eogon; oko&amp;lstrok;o 1400 k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31" t="2869" r="6528" b="2807"/>
          <a:stretch/>
        </p:blipFill>
        <p:spPr bwMode="auto">
          <a:xfrm>
            <a:off x="5284599" y="1844825"/>
            <a:ext cx="3743970" cy="3655878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5720" y="4214818"/>
            <a:ext cx="6000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400" dirty="0" smtClean="0">
                <a:latin typeface="+mj-lt"/>
              </a:rPr>
              <a:t>Tak też zapewne było – dysk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materii krążącej wokół młodego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Słońca zawierał wodę i znalazła się ona w składzie Ziemi.</a:t>
            </a:r>
            <a:endParaRPr lang="pl-PL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9408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r>
              <a:rPr lang="pl-PL" dirty="0" smtClean="0"/>
              <a:t>Budowa cząsteczki wody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3"/>
            <a:ext cx="4834880" cy="1589306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chemeClr val="tx1"/>
                </a:solidFill>
              </a:rPr>
              <a:t>Woda</a:t>
            </a:r>
            <a:r>
              <a:rPr lang="pl-PL" dirty="0" smtClean="0">
                <a:solidFill>
                  <a:schemeClr val="tx1"/>
                </a:solidFill>
              </a:rPr>
              <a:t>– </a:t>
            </a:r>
            <a:r>
              <a:rPr lang="pl-PL" dirty="0">
                <a:solidFill>
                  <a:schemeClr val="tx1"/>
                </a:solidFill>
              </a:rPr>
              <a:t>związek chemiczny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o </a:t>
            </a:r>
            <a:r>
              <a:rPr lang="pl-PL" dirty="0">
                <a:solidFill>
                  <a:schemeClr val="tx1"/>
                </a:solidFill>
              </a:rPr>
              <a:t>wzorze H</a:t>
            </a:r>
            <a:r>
              <a:rPr lang="pl-PL" baseline="-25000" dirty="0">
                <a:solidFill>
                  <a:schemeClr val="tx1"/>
                </a:solidFill>
              </a:rPr>
              <a:t>2</a:t>
            </a:r>
            <a:r>
              <a:rPr lang="pl-PL" dirty="0">
                <a:solidFill>
                  <a:schemeClr val="tx1"/>
                </a:solidFill>
              </a:rPr>
              <a:t>O, występujący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</a:t>
            </a:r>
            <a:r>
              <a:rPr lang="pl-PL" dirty="0">
                <a:solidFill>
                  <a:schemeClr val="tx1"/>
                </a:solidFill>
              </a:rPr>
              <a:t>warunkach standardowych w stanie ciekłym.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1200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http://www.zyciodajna.pl/images/wod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5427"/>
            <a:ext cx="3214999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e/ed/Wasserstoffbr%C3%BCckenbindungen-Wasser.svg/2000px-Wasserstoffbr%C3%BCckenbindungen-Wass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643314"/>
            <a:ext cx="2764845" cy="2823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e/ed/Wasserstoffbr%C3%BCckenbindungen-Wasser.svg/2000px-Wasserstoffbr%C3%BCckenbindungen-Wasser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28360">
            <a:off x="2642618" y="4005605"/>
            <a:ext cx="2369069" cy="28468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harmonyh2o.com/files/3814/0949/9407/h2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46" y="4000504"/>
            <a:ext cx="3619500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/>
          <p:cNvSpPr/>
          <p:nvPr/>
        </p:nvSpPr>
        <p:spPr>
          <a:xfrm>
            <a:off x="428596" y="28574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>
                <a:latin typeface="+mj-lt"/>
              </a:rPr>
              <a:t>Słowo woda jako nazwa związku chemicznego może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się odnosić do każdego stanu skupienia.</a:t>
            </a:r>
          </a:p>
        </p:txBody>
      </p:sp>
    </p:spTree>
    <p:extLst>
      <p:ext uri="{BB962C8B-B14F-4D97-AF65-F5344CB8AC3E}">
        <p14:creationId xmlns="" xmlns:p14="http://schemas.microsoft.com/office/powerpoint/2010/main" val="8041422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3240" y="2214554"/>
            <a:ext cx="2714612" cy="5715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ciekłej</a:t>
            </a:r>
          </a:p>
          <a:p>
            <a:pPr marL="0" indent="0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pl-PL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dirty="0" smtClean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85786" y="200024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+mj-lt"/>
              </a:rPr>
              <a:t>stałej </a:t>
            </a:r>
            <a:r>
              <a:rPr lang="pl-PL" sz="2400" dirty="0">
                <a:latin typeface="+mj-lt"/>
              </a:rPr>
              <a:t>(lód)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215074" y="2714620"/>
            <a:ext cx="2706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+mj-lt"/>
              </a:rPr>
              <a:t>   gazowej</a:t>
            </a:r>
          </a:p>
          <a:p>
            <a:r>
              <a:rPr lang="pl-PL" sz="2800" dirty="0" smtClean="0">
                <a:latin typeface="+mj-lt"/>
              </a:rPr>
              <a:t>(para wodna) </a:t>
            </a:r>
            <a:endParaRPr lang="pl-PL" sz="2800" dirty="0"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28596" y="1142984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Woda występuje na naszym globie w postaci:</a:t>
            </a:r>
          </a:p>
        </p:txBody>
      </p:sp>
      <p:pic>
        <p:nvPicPr>
          <p:cNvPr id="1026" name="Picture 2" descr="http://sposobynapryszcze.com/wp-content/uploads/2015/04/l%C3%B3d-na-pryszc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2714620"/>
            <a:ext cx="2071702" cy="1496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bilna-ekomyjnia.pl/wp-content/uploads/2011/11/para-miniatu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3929066"/>
            <a:ext cx="1800152" cy="1583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ktydlazdrowia.pl/wp-content/uploads/2013/03/Depositphotos_1210089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143248"/>
            <a:ext cx="1878545" cy="1840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1000108"/>
          </a:xfrm>
        </p:spPr>
        <p:txBody>
          <a:bodyPr/>
          <a:lstStyle/>
          <a:p>
            <a:r>
              <a:rPr lang="pl-PL" dirty="0" smtClean="0"/>
              <a:t>Stany skupienia wody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244252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142984"/>
            <a:ext cx="7715304" cy="26432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    Na naszej planecie zdecydowanie przeważa </a:t>
            </a:r>
            <a:r>
              <a:rPr lang="pl-PL" b="1" dirty="0" smtClean="0">
                <a:solidFill>
                  <a:schemeClr val="tx1"/>
                </a:solidFill>
              </a:rPr>
              <a:t>woda słona</a:t>
            </a:r>
            <a:r>
              <a:rPr lang="pl-PL" dirty="0" smtClean="0">
                <a:solidFill>
                  <a:schemeClr val="tx1"/>
                </a:solidFill>
              </a:rPr>
              <a:t>. Aż 97,5% wody na Ziemi znajduje się w morzach, oceanach, słonych wodach podziemnych i słonych jeziorach. </a:t>
            </a:r>
          </a:p>
          <a:p>
            <a:pPr>
              <a:buNone/>
            </a:pPr>
            <a:endParaRPr lang="pl-PL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chemeClr val="tx1"/>
                </a:solidFill>
              </a:rPr>
              <a:t>    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99546" y="116632"/>
            <a:ext cx="8892480" cy="763488"/>
          </a:xfrm>
        </p:spPr>
        <p:txBody>
          <a:bodyPr/>
          <a:lstStyle/>
          <a:p>
            <a:r>
              <a:rPr lang="pl-PL" dirty="0" smtClean="0"/>
              <a:t>Zasoby wody w przyrodzie</a:t>
            </a:r>
            <a:endParaRPr lang="pl-PL" dirty="0"/>
          </a:p>
        </p:txBody>
      </p:sp>
      <p:pic>
        <p:nvPicPr>
          <p:cNvPr id="16386" name="Picture 2" descr="http://naukawpolsce.pap.pl/Data/Thumbs/_plugins/information/403428/MTAyNHg3Njg,18379888_18379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143248"/>
            <a:ext cx="7143800" cy="29413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571480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400" b="1" dirty="0" smtClean="0">
                <a:latin typeface="+mj-lt"/>
              </a:rPr>
              <a:t>Woda słodka</a:t>
            </a:r>
            <a:r>
              <a:rPr lang="pl-PL" sz="2400" dirty="0" smtClean="0">
                <a:latin typeface="+mj-lt"/>
              </a:rPr>
              <a:t>, tak ważna dla ludzkiego życia,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stanowi zaledwie 2,5% zasobów wodnych.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Nawet z tej niewielkiej części nie możemy jednak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w pełni korzystać. </a:t>
            </a:r>
          </a:p>
          <a:p>
            <a:pPr algn="ctr">
              <a:buNone/>
            </a:pP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endParaRPr lang="pl-PL" sz="2400" dirty="0" smtClean="0">
              <a:latin typeface="+mj-lt"/>
            </a:endParaRPr>
          </a:p>
        </p:txBody>
      </p:sp>
      <p:pic>
        <p:nvPicPr>
          <p:cNvPr id="1026" name="Picture 2" descr="http://wyjazdyzimowe.net.pl/wp-content/uploads/2015/10/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285992"/>
            <a:ext cx="3881465" cy="291109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85720" y="2571744"/>
            <a:ext cx="50720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400" dirty="0" smtClean="0">
                <a:latin typeface="+mj-lt"/>
              </a:rPr>
              <a:t>Ponad 2/3 wody słodkiej zmagazynowane jest pod postacią lodu , śniegu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i wieloletniej zmarzliny na </a:t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trudno dostępnych obszarach. </a:t>
            </a:r>
            <a:br>
              <a:rPr lang="pl-PL" sz="2400" dirty="0" smtClean="0">
                <a:latin typeface="+mj-lt"/>
              </a:rPr>
            </a:br>
            <a:endParaRPr lang="pl-PL" sz="2400" dirty="0" smtClean="0">
              <a:latin typeface="+mj-lt"/>
            </a:endParaRPr>
          </a:p>
          <a:p>
            <a:pPr>
              <a:buNone/>
            </a:pP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r>
              <a:rPr lang="pl-PL" sz="2400" dirty="0" smtClean="0">
                <a:latin typeface="+mj-lt"/>
              </a:rPr>
              <a:t>Natomiast 1/3 przypada na wody podziemne.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zwik.lodz.pl/wgrane_pliki/big_wykr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64" y="214290"/>
            <a:ext cx="9763161" cy="6429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9898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907504"/>
          </a:xfrm>
        </p:spPr>
        <p:txBody>
          <a:bodyPr/>
          <a:lstStyle/>
          <a:p>
            <a:r>
              <a:rPr lang="pl-PL" dirty="0" smtClean="0"/>
              <a:t>Obieg wody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864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tx1"/>
                </a:solidFill>
              </a:rPr>
              <a:t>Obieg wody w przyrodzie to wędrówka wody </a:t>
            </a:r>
            <a:br>
              <a:rPr lang="pl-PL" sz="2800" dirty="0" smtClean="0">
                <a:solidFill>
                  <a:schemeClr val="tx1"/>
                </a:solidFill>
              </a:rPr>
            </a:br>
            <a:r>
              <a:rPr lang="pl-PL" sz="2800" dirty="0" smtClean="0">
                <a:solidFill>
                  <a:schemeClr val="tx1"/>
                </a:solidFill>
              </a:rPr>
              <a:t>pomiędzy sferami.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 Woda powierzchniowa pod wpływem ciepła paruje.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 postaci pary wodnej unosi się na pewną </a:t>
            </a:r>
            <a:r>
              <a:rPr lang="pl-PL" dirty="0" smtClean="0">
                <a:solidFill>
                  <a:schemeClr val="tx1"/>
                </a:solidFill>
              </a:rPr>
              <a:t>wysokość, 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na której się skrapla. Na niebie widać wówczas </a:t>
            </a:r>
            <a:r>
              <a:rPr lang="pl-PL" dirty="0" smtClean="0">
                <a:solidFill>
                  <a:schemeClr val="tx1"/>
                </a:solidFill>
              </a:rPr>
              <a:t>chmury. </a:t>
            </a:r>
            <a:endParaRPr lang="pl-PL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dirty="0" smtClean="0">
                <a:solidFill>
                  <a:schemeClr val="tx1"/>
                </a:solidFill>
              </a:rPr>
              <a:t>W odpowiednich warunkach dają one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opad deszczu lub śniegu.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Większość  pochodzącej  z opadów wody, parując, wraca do atmosfery. Pewna jej ilość spływa rzekami do mórz 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>i oceanów. Część wsiąka w głąb ziemi, zasilając wody podziemne , lub jest pobierana przez rośliny.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pu.i.wp.pl/k,NzUyMzY2MzQsNDkxMzkwNTU=,f,obieg_wody_w_przyrod_nb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92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403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648</TotalTime>
  <Words>564</Words>
  <Application>Microsoft Office PowerPoint</Application>
  <PresentationFormat>Pokaz na ekranie (4:3)</PresentationFormat>
  <Paragraphs>108</Paragraphs>
  <Slides>22</Slides>
  <Notes>2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Kierownictwo</vt:lpstr>
      <vt:lpstr>„Co by było gdyby nie było wody ?„  – znaczenie wody dla człowieka</vt:lpstr>
      <vt:lpstr>Woda w przyrodzie</vt:lpstr>
      <vt:lpstr>Woda- jak znalazła się na naszej planecie?</vt:lpstr>
      <vt:lpstr>Budowa cząsteczki wody</vt:lpstr>
      <vt:lpstr>Stany skupienia wody</vt:lpstr>
      <vt:lpstr>Zasoby wody w przyrodzie</vt:lpstr>
      <vt:lpstr>Slajd 7</vt:lpstr>
      <vt:lpstr>Slajd 8</vt:lpstr>
      <vt:lpstr>Obieg wody </vt:lpstr>
      <vt:lpstr>Znaczenie wody  w przyrodzie</vt:lpstr>
      <vt:lpstr>Slajd 11</vt:lpstr>
      <vt:lpstr>Człowiek=Woda</vt:lpstr>
      <vt:lpstr>Slajd 13</vt:lpstr>
      <vt:lpstr>Zanieczyszczenia środowiska wodnego</vt:lpstr>
      <vt:lpstr>Podział zanieczyszczeń wód</vt:lpstr>
      <vt:lpstr>Slajd 16</vt:lpstr>
      <vt:lpstr>Dbajmy o naszą wodę !</vt:lpstr>
      <vt:lpstr>Oszczędzanie wody </vt:lpstr>
      <vt:lpstr>Sposoby oszczędzania wody</vt:lpstr>
      <vt:lpstr>Slajd 20</vt:lpstr>
      <vt:lpstr>Dziękujemy za uwagę                 </vt:lpstr>
      <vt:lpstr>Linki do stron, z których korzystano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„Co by było gdyby nie było wody ?„  – znaczenie wody dla człowieka</dc:title>
  <dc:creator>Ola</dc:creator>
  <cp:lastModifiedBy>Fizyka-17</cp:lastModifiedBy>
  <cp:revision>76</cp:revision>
  <dcterms:created xsi:type="dcterms:W3CDTF">2016-05-01T10:54:03Z</dcterms:created>
  <dcterms:modified xsi:type="dcterms:W3CDTF">2016-05-16T09:37:37Z</dcterms:modified>
</cp:coreProperties>
</file>