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7" r:id="rId4"/>
    <p:sldId id="259" r:id="rId5"/>
    <p:sldId id="260" r:id="rId6"/>
    <p:sldId id="261" r:id="rId7"/>
  </p:sldIdLst>
  <p:sldSz cx="9361488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02" y="-84"/>
      </p:cViewPr>
      <p:guideLst>
        <p:guide orient="horz" pos="2160"/>
        <p:guide pos="29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40137582310674"/>
          <c:y val="4.2622715123156248E-2"/>
          <c:w val="0.80158711094162716"/>
          <c:h val="0.799105654927230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Numer zadania</c:v>
                </c:pt>
              </c:strCache>
            </c:strRef>
          </c:tx>
          <c:invertIfNegative val="0"/>
          <c:cat>
            <c:numRef>
              <c:f>Arkusz1!$A$2:$A$24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Arkusz1!$B$2:$B$24</c:f>
              <c:numCache>
                <c:formatCode>General</c:formatCode>
                <c:ptCount val="23"/>
                <c:pt idx="0">
                  <c:v>67.099999999999994</c:v>
                </c:pt>
                <c:pt idx="1">
                  <c:v>35.4</c:v>
                </c:pt>
                <c:pt idx="2">
                  <c:v>46.8</c:v>
                </c:pt>
                <c:pt idx="3">
                  <c:v>25.3</c:v>
                </c:pt>
                <c:pt idx="4">
                  <c:v>59.5</c:v>
                </c:pt>
                <c:pt idx="5">
                  <c:v>88.6</c:v>
                </c:pt>
                <c:pt idx="6">
                  <c:v>55.7</c:v>
                </c:pt>
                <c:pt idx="7">
                  <c:v>78.5</c:v>
                </c:pt>
                <c:pt idx="8">
                  <c:v>63.3</c:v>
                </c:pt>
                <c:pt idx="9">
                  <c:v>60.8</c:v>
                </c:pt>
                <c:pt idx="10">
                  <c:v>83.5</c:v>
                </c:pt>
                <c:pt idx="11">
                  <c:v>38</c:v>
                </c:pt>
                <c:pt idx="12">
                  <c:v>40.5</c:v>
                </c:pt>
                <c:pt idx="13">
                  <c:v>30.4</c:v>
                </c:pt>
                <c:pt idx="14">
                  <c:v>46.8</c:v>
                </c:pt>
                <c:pt idx="15">
                  <c:v>48.1</c:v>
                </c:pt>
                <c:pt idx="16">
                  <c:v>70.900000000000006</c:v>
                </c:pt>
                <c:pt idx="17">
                  <c:v>53.2</c:v>
                </c:pt>
                <c:pt idx="18">
                  <c:v>48.1</c:v>
                </c:pt>
                <c:pt idx="19">
                  <c:v>50.6</c:v>
                </c:pt>
                <c:pt idx="20">
                  <c:v>30.7</c:v>
                </c:pt>
                <c:pt idx="21">
                  <c:v>15.2</c:v>
                </c:pt>
                <c:pt idx="22">
                  <c:v>25.3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86688"/>
        <c:axId val="21588224"/>
      </c:barChart>
      <c:catAx>
        <c:axId val="2158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588224"/>
        <c:crosses val="autoZero"/>
        <c:auto val="1"/>
        <c:lblAlgn val="ctr"/>
        <c:lblOffset val="100"/>
        <c:noMultiLvlLbl val="0"/>
      </c:catAx>
      <c:valAx>
        <c:axId val="21588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586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CAB94-66AF-40BB-9DEB-CF6ECB82DA74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89025" y="685800"/>
            <a:ext cx="4679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AFF2B-6BA3-4B5D-8559-70702D0B8A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30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89025" y="685800"/>
            <a:ext cx="46799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Zestawienie wszystkich wyników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AFF2B-6BA3-4B5D-8559-70702D0B8A7A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7290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02112" y="2130426"/>
            <a:ext cx="7957265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4223" y="3886200"/>
            <a:ext cx="655304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342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18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7079" y="274639"/>
            <a:ext cx="2106335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68074" y="274639"/>
            <a:ext cx="616298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04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658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39493" y="4406901"/>
            <a:ext cx="795726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39493" y="2906713"/>
            <a:ext cx="795726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328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8074" y="1600201"/>
            <a:ext cx="41346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8757" y="1600201"/>
            <a:ext cx="41346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118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074" y="1535113"/>
            <a:ext cx="41362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8074" y="2174875"/>
            <a:ext cx="413628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755506" y="1535113"/>
            <a:ext cx="41379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55506" y="2174875"/>
            <a:ext cx="41379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287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152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8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075" y="273050"/>
            <a:ext cx="307986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60082" y="273051"/>
            <a:ext cx="523333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8075" y="1435101"/>
            <a:ext cx="307986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6638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34917" y="4800600"/>
            <a:ext cx="56168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34917" y="612775"/>
            <a:ext cx="561689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34917" y="5367338"/>
            <a:ext cx="561689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037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68075" y="274638"/>
            <a:ext cx="84253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075" y="1600201"/>
            <a:ext cx="842533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68074" y="6356351"/>
            <a:ext cx="2184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5D048-A768-43F3-B009-F671277B3216}" type="datetimeFigureOut">
              <a:rPr lang="pl-PL" smtClean="0"/>
              <a:t>2012-08-28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98509" y="6356351"/>
            <a:ext cx="29644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709067" y="6356351"/>
            <a:ext cx="2184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B950-9B7F-4D63-98E9-8C2504F90B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12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02112" y="2130426"/>
            <a:ext cx="7957265" cy="1470025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ANALIZA </a:t>
            </a:r>
            <a:r>
              <a:rPr lang="pl-PL" sz="27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WYNIKÓW </a:t>
            </a:r>
            <a: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EGZAMINU GIMNAZJALNEGO W </a:t>
            </a:r>
            <a:r>
              <a:rPr lang="pl-PL" sz="27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KLASACH </a:t>
            </a:r>
            <a: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TRZECICH</a:t>
            </a:r>
            <a:r>
              <a:rPr lang="pl-PL" sz="27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pl-PL" sz="27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GIMNAZJUM </a:t>
            </a:r>
            <a:b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IM</a:t>
            </a:r>
            <a:r>
              <a:rPr lang="pl-PL" sz="27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KAZIMIERZA GÓRSKIEGO </a:t>
            </a:r>
            <a: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W RESKU</a:t>
            </a:r>
            <a:r>
              <a:rPr lang="pl-PL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pl-PL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pl-PL" sz="27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CZĘŚĆ MATEMATYCZNO-PRZYRODNICZA</a:t>
            </a:r>
            <a:r>
              <a:rPr lang="pl-PL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pl-PL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pl-PL" sz="27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MATEMATYKA</a:t>
            </a:r>
            <a:r>
              <a:rPr lang="pl-PL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pl-PL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Kwiecień 2012 </a:t>
            </a:r>
            <a:r>
              <a:rPr lang="pl-PL" sz="27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lang="pl-PL" sz="27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pl-PL" sz="11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pl-PL" sz="1100" dirty="0">
                <a:solidFill>
                  <a:prstClr val="black"/>
                </a:solidFill>
                <a:ea typeface="+mn-ea"/>
                <a:cs typeface="+mn-cs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319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2272" y="260648"/>
            <a:ext cx="8425339" cy="936104"/>
          </a:xfrm>
        </p:spPr>
        <p:txBody>
          <a:bodyPr>
            <a:normAutofit fontScale="90000"/>
          </a:bodyPr>
          <a:lstStyle/>
          <a:p>
            <a:pPr>
              <a:tabLst>
                <a:tab pos="1485900" algn="l"/>
              </a:tabLst>
            </a:pPr>
            <a:r>
              <a:rPr lang="pl-PL" sz="1600" b="1" dirty="0" smtClean="0">
                <a:latin typeface="Times New Roman"/>
                <a:ea typeface="Times New Roman"/>
              </a:rPr>
              <a:t/>
            </a:r>
            <a:br>
              <a:rPr lang="pl-PL" sz="1600" b="1" dirty="0" smtClean="0">
                <a:latin typeface="Times New Roman"/>
                <a:ea typeface="Times New Roman"/>
              </a:rPr>
            </a:br>
            <a:r>
              <a:rPr lang="pl-PL" sz="1600" b="1" dirty="0">
                <a:latin typeface="Times New Roman"/>
                <a:ea typeface="Times New Roman"/>
              </a:rPr>
              <a:t/>
            </a:r>
            <a:br>
              <a:rPr lang="pl-PL" sz="1600" b="1" dirty="0">
                <a:latin typeface="Times New Roman"/>
                <a:ea typeface="Times New Roman"/>
              </a:rPr>
            </a:br>
            <a:r>
              <a:rPr lang="pl-PL" sz="1600" b="1" dirty="0" smtClean="0">
                <a:latin typeface="Times New Roman"/>
                <a:ea typeface="Times New Roman"/>
              </a:rPr>
              <a:t>WYNIKI </a:t>
            </a:r>
            <a:r>
              <a:rPr lang="pl-PL" sz="1600" b="1" dirty="0">
                <a:latin typeface="Times New Roman"/>
                <a:ea typeface="Times New Roman"/>
              </a:rPr>
              <a:t>EGZAMINU GIMNAZJALNEGO 2012  – </a:t>
            </a:r>
            <a:r>
              <a:rPr lang="pl-PL" sz="1600" b="1" dirty="0" smtClean="0">
                <a:latin typeface="Times New Roman"/>
                <a:ea typeface="Times New Roman"/>
              </a:rPr>
              <a:t>RESKO</a:t>
            </a:r>
            <a:r>
              <a:rPr lang="pl-PL" b="1" dirty="0">
                <a:latin typeface="Times New Roman"/>
                <a:ea typeface="Times New Roman"/>
              </a:rPr>
              <a:t> </a:t>
            </a:r>
            <a:r>
              <a:rPr lang="pl-PL" sz="3200" dirty="0">
                <a:latin typeface="Times New Roman"/>
                <a:ea typeface="Times New Roman"/>
              </a:rPr>
              <a:t/>
            </a:r>
            <a:br>
              <a:rPr lang="pl-PL" sz="3200" dirty="0">
                <a:latin typeface="Times New Roman"/>
                <a:ea typeface="Times New Roman"/>
              </a:rPr>
            </a:br>
            <a:r>
              <a:rPr lang="pl-PL" sz="1300" b="1" dirty="0">
                <a:latin typeface="Times New Roman"/>
                <a:ea typeface="Times New Roman"/>
              </a:rPr>
              <a:t>CZĘŚĆ MATEMATYCZNO – PRZYRODNICZA</a:t>
            </a:r>
            <a:r>
              <a:rPr lang="pl-PL" sz="3200" dirty="0">
                <a:latin typeface="Times New Roman"/>
                <a:ea typeface="Times New Roman"/>
              </a:rPr>
              <a:t/>
            </a:r>
            <a:br>
              <a:rPr lang="pl-PL" sz="3200" dirty="0">
                <a:latin typeface="Times New Roman"/>
                <a:ea typeface="Times New Roman"/>
              </a:rPr>
            </a:br>
            <a:r>
              <a:rPr lang="pl-PL" sz="1300" b="1" dirty="0">
                <a:latin typeface="Times New Roman"/>
                <a:ea typeface="Times New Roman"/>
              </a:rPr>
              <a:t>Matematyka</a:t>
            </a:r>
            <a:r>
              <a:rPr lang="pl-PL" sz="3200" dirty="0">
                <a:latin typeface="Times New Roman"/>
                <a:ea typeface="Times New Roman"/>
              </a:rPr>
              <a:t/>
            </a:r>
            <a:br>
              <a:rPr lang="pl-PL" sz="3200" dirty="0">
                <a:latin typeface="Times New Roman"/>
                <a:ea typeface="Times New Roman"/>
              </a:rPr>
            </a:br>
            <a:endParaRPr lang="pl-PL" dirty="0"/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674848"/>
              </p:ext>
            </p:extLst>
          </p:nvPr>
        </p:nvGraphicFramePr>
        <p:xfrm>
          <a:off x="468313" y="1196753"/>
          <a:ext cx="8424861" cy="15646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87482"/>
                <a:gridCol w="1553427"/>
                <a:gridCol w="1474293"/>
                <a:gridCol w="1464545"/>
                <a:gridCol w="1141703"/>
                <a:gridCol w="1303411"/>
              </a:tblGrid>
              <a:tr h="3422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Times New Roman"/>
                          <a:ea typeface="Times New Roman"/>
                        </a:rPr>
                        <a:t>Rok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Times New Roman"/>
                          <a:ea typeface="Times New Roman"/>
                        </a:rPr>
                        <a:t>MATEMATYKA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908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ŚREDNI WYNIK %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624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SZKOŁA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POWIAT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WOJEWÓDZTWO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OKRĘG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KRAJ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2012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45,04</a:t>
                      </a: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39,42</a:t>
                      </a: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45,14</a:t>
                      </a: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45,91</a:t>
                      </a: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1931" marR="619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68313" y="2982913"/>
            <a:ext cx="936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468313" y="2992688"/>
          <a:ext cx="8424862" cy="17409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27855"/>
                <a:gridCol w="975129"/>
                <a:gridCol w="973979"/>
                <a:gridCol w="973979"/>
                <a:gridCol w="975704"/>
                <a:gridCol w="973979"/>
                <a:gridCol w="973979"/>
                <a:gridCol w="973979"/>
                <a:gridCol w="976279"/>
              </a:tblGrid>
              <a:tr h="33113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Rok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STANINY SZKOŁY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052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WOJEWÓDZTWO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OKRĘG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89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Times New Roman"/>
                          <a:ea typeface="Times New Roman"/>
                        </a:rPr>
                        <a:t>Liczba szkół, które uzyskały określony średni wynik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Times New Roman"/>
                          <a:ea typeface="Times New Roman"/>
                        </a:rPr>
                        <a:t>Procent skumulowany %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Times New Roman"/>
                          <a:ea typeface="Times New Roman"/>
                        </a:rPr>
                        <a:t>Ranga centylowa %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Times New Roman"/>
                          <a:ea typeface="Times New Roman"/>
                        </a:rPr>
                        <a:t>Stanin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Times New Roman"/>
                          <a:ea typeface="Times New Roman"/>
                        </a:rPr>
                        <a:t>Liczba szkół, które uzyskały określony średni wynik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Times New Roman"/>
                          <a:ea typeface="Times New Roman"/>
                        </a:rPr>
                        <a:t>Procent skumulowany %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Times New Roman"/>
                          <a:ea typeface="Times New Roman"/>
                        </a:rPr>
                        <a:t>Ranga centylowa %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Times New Roman"/>
                          <a:ea typeface="Times New Roman"/>
                        </a:rPr>
                        <a:t>Stanin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2012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66,32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64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6(wyżej średni)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57,29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5(średni)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2087" marR="62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064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278667"/>
              </p:ext>
            </p:extLst>
          </p:nvPr>
        </p:nvGraphicFramePr>
        <p:xfrm>
          <a:off x="368563" y="360001"/>
          <a:ext cx="8661698" cy="631053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81473"/>
                <a:gridCol w="781473"/>
                <a:gridCol w="781473"/>
                <a:gridCol w="781473"/>
                <a:gridCol w="781473"/>
                <a:gridCol w="781473"/>
                <a:gridCol w="781473"/>
                <a:gridCol w="781473"/>
                <a:gridCol w="781473"/>
                <a:gridCol w="781473"/>
                <a:gridCol w="846968"/>
              </a:tblGrid>
              <a:tr h="24389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Numer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zadania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9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pl-PL" sz="900" dirty="0"/>
                    </a:p>
                  </a:txBody>
                  <a:tcPr marL="93615" marR="9361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dirty="0" smtClean="0"/>
                        <a:t>Klasa III A</a:t>
                      </a:r>
                      <a:endParaRPr lang="pl-PL" sz="1000" dirty="0">
                        <a:solidFill>
                          <a:schemeClr val="tx1"/>
                        </a:solidFill>
                      </a:endParaRPr>
                    </a:p>
                  </a:txBody>
                  <a:tcPr marL="93615" marR="93615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Klasa III B</a:t>
                      </a:r>
                      <a:endParaRPr kumimoji="0" lang="pl-PL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Klasa III C</a:t>
                      </a:r>
                      <a:endParaRPr kumimoji="0" lang="pl-PL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Klasa III D</a:t>
                      </a:r>
                      <a:endParaRPr kumimoji="0" lang="pl-PL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dirty="0" smtClean="0"/>
                        <a:t>Razem</a:t>
                      </a:r>
                      <a:endParaRPr lang="pl-PL" sz="1000" dirty="0">
                        <a:solidFill>
                          <a:schemeClr val="tx1"/>
                        </a:solidFill>
                      </a:endParaRPr>
                    </a:p>
                  </a:txBody>
                  <a:tcPr marL="93615" marR="93615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</a:tr>
              <a:tr h="376836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b="1" dirty="0" smtClean="0"/>
                        <a:t>Liczba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punktów</a:t>
                      </a:r>
                      <a:endParaRPr kumimoji="0" lang="pl-PL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b="1" dirty="0" smtClean="0"/>
                        <a:t>% popr. odp.</a:t>
                      </a:r>
                      <a:endParaRPr lang="pl-PL" sz="9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Liczba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punktów</a:t>
                      </a:r>
                      <a:endParaRPr kumimoji="0" lang="pl-PL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% popr. odp.</a:t>
                      </a:r>
                      <a:endParaRPr kumimoji="0" lang="pl-PL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Liczba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punktów</a:t>
                      </a:r>
                      <a:endParaRPr kumimoji="0" lang="pl-PL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% popr. odp.</a:t>
                      </a:r>
                      <a:endParaRPr kumimoji="0" lang="pl-PL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Liczba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punktów</a:t>
                      </a:r>
                      <a:endParaRPr kumimoji="0" lang="pl-PL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% popr. odp.</a:t>
                      </a:r>
                      <a:endParaRPr kumimoji="0" lang="pl-PL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Liczba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punktów</a:t>
                      </a:r>
                      <a:endParaRPr kumimoji="0" lang="pl-PL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% poprawnych odpowiedzi</a:t>
                      </a:r>
                      <a:endParaRPr kumimoji="0" lang="pl-PL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63,6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55,6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89,5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67,1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31,8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33,3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52,6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35,4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54,5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9</a:t>
                      </a:r>
                      <a:endParaRPr lang="pl-PL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47,4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46,8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31,8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16,7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26,3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25,3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77,3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44,4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42,1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59,5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90,9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88,9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88,6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63,6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44,4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68,4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55,7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86,4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88,9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68,4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78,5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59,1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66,7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73,7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63,3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59,1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55,6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73,7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60,8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86,4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94,4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78,9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83,5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45,5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38,9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31,6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38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45,5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55,6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31,6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40,5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45,5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33,3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21,1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30,4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54,5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47,4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46,8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36,4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55,6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63,2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48,1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68,2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77,8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63,2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70,9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59,1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61,1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52,6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53,2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36,4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55,6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57,9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48,1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59,1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38,9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52,6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50,6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16,3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38,6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41,7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26,3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97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30,7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7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15,9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13,9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26,3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15,2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10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26,1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24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33,3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25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32,9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80</a:t>
                      </a:r>
                      <a:endParaRPr lang="pl-PL" sz="900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 smtClean="0"/>
                        <a:t>25,3</a:t>
                      </a:r>
                      <a:endParaRPr lang="pl-PL" sz="900" dirty="0"/>
                    </a:p>
                  </a:txBody>
                  <a:tcPr marL="93615" marR="93615"/>
                </a:tc>
              </a:tr>
              <a:tr h="228649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Razem</a:t>
                      </a:r>
                      <a:endParaRPr lang="pl-PL" sz="14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219</a:t>
                      </a:r>
                      <a:endParaRPr lang="pl-PL" sz="14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36,5</a:t>
                      </a:r>
                      <a:endParaRPr lang="pl-PL" sz="14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318</a:t>
                      </a:r>
                      <a:endParaRPr lang="pl-PL" sz="14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48,2</a:t>
                      </a:r>
                      <a:endParaRPr lang="pl-PL" sz="14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258</a:t>
                      </a:r>
                      <a:endParaRPr lang="pl-PL" sz="14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47,8</a:t>
                      </a:r>
                      <a:endParaRPr lang="pl-PL" sz="14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272</a:t>
                      </a:r>
                      <a:endParaRPr lang="pl-PL" sz="14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47,7</a:t>
                      </a:r>
                      <a:endParaRPr lang="pl-PL" sz="14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1067</a:t>
                      </a:r>
                      <a:endParaRPr lang="pl-PL" sz="1400" b="1" dirty="0"/>
                    </a:p>
                  </a:txBody>
                  <a:tcPr marL="93615" marR="936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/>
                        <a:t>45,02</a:t>
                      </a:r>
                      <a:endParaRPr lang="pl-PL" sz="1400" b="1" dirty="0"/>
                    </a:p>
                  </a:txBody>
                  <a:tcPr marL="93615" marR="936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05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8075" y="188641"/>
            <a:ext cx="8425339" cy="5976663"/>
          </a:xfrm>
        </p:spPr>
        <p:txBody>
          <a:bodyPr>
            <a:normAutofit fontScale="92500" lnSpcReduction="20000"/>
          </a:bodyPr>
          <a:lstStyle/>
          <a:p>
            <a:endParaRPr lang="pl-PL" sz="900" dirty="0" smtClean="0"/>
          </a:p>
          <a:p>
            <a:endParaRPr lang="pl-PL" sz="900" dirty="0"/>
          </a:p>
          <a:p>
            <a:pPr marL="0" indent="0">
              <a:buNone/>
            </a:pPr>
            <a:r>
              <a:rPr lang="pl-PL" sz="1200" b="1" dirty="0" smtClean="0"/>
              <a:t>     </a:t>
            </a:r>
            <a:r>
              <a:rPr lang="pl-PL" sz="1500" b="1" dirty="0" smtClean="0"/>
              <a:t>Procent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r>
              <a:rPr lang="pl-PL" sz="1200" b="1" dirty="0" smtClean="0"/>
              <a:t>                                                                                           </a:t>
            </a:r>
          </a:p>
          <a:p>
            <a:endParaRPr lang="pl-PL" sz="1200" b="1" dirty="0"/>
          </a:p>
          <a:p>
            <a:r>
              <a:rPr lang="pl-PL" sz="1200" b="1" dirty="0" smtClean="0"/>
              <a:t>                                                                                               </a:t>
            </a:r>
          </a:p>
          <a:p>
            <a:endParaRPr lang="pl-PL" sz="1200" b="1" dirty="0"/>
          </a:p>
          <a:p>
            <a:endParaRPr lang="pl-PL" sz="1200" b="1" dirty="0" smtClean="0"/>
          </a:p>
          <a:p>
            <a:endParaRPr lang="pl-PL" sz="1200" b="1" dirty="0"/>
          </a:p>
          <a:p>
            <a:endParaRPr lang="pl-PL" sz="1200" b="1" dirty="0" smtClean="0"/>
          </a:p>
          <a:p>
            <a:endParaRPr lang="pl-PL" sz="1200" b="1" dirty="0"/>
          </a:p>
          <a:p>
            <a:r>
              <a:rPr lang="pl-PL" sz="1500" b="1" dirty="0" smtClean="0"/>
              <a:t>                                                                                  Numer zadania</a:t>
            </a:r>
          </a:p>
          <a:p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1429438239"/>
              </p:ext>
            </p:extLst>
          </p:nvPr>
        </p:nvGraphicFramePr>
        <p:xfrm>
          <a:off x="432272" y="404664"/>
          <a:ext cx="849694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90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4280" y="332656"/>
            <a:ext cx="8425339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1200" b="1" dirty="0" smtClean="0"/>
          </a:p>
          <a:p>
            <a:pPr marL="0" indent="0" algn="ctr">
              <a:buNone/>
            </a:pPr>
            <a:endParaRPr lang="pl-PL" sz="1600" b="1" dirty="0" smtClean="0"/>
          </a:p>
          <a:p>
            <a:pPr marL="0" indent="0" algn="ctr">
              <a:buNone/>
            </a:pPr>
            <a:r>
              <a:rPr lang="pl-PL" sz="1600" b="1" dirty="0" smtClean="0"/>
              <a:t>Wnioski i rekomendacje</a:t>
            </a:r>
          </a:p>
          <a:p>
            <a:pPr marL="0" indent="0" algn="ctr">
              <a:buNone/>
            </a:pPr>
            <a:endParaRPr lang="pl-PL" sz="1200" b="1" dirty="0"/>
          </a:p>
          <a:p>
            <a:pPr marL="0" lvl="0" indent="0">
              <a:spcBef>
                <a:spcPts val="0"/>
              </a:spcBef>
              <a:buNone/>
            </a:pPr>
            <a:r>
              <a:rPr lang="pl-PL" sz="1100" dirty="0">
                <a:solidFill>
                  <a:prstClr val="black"/>
                </a:solidFill>
              </a:rPr>
              <a:t> 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pl-PL" sz="1100" b="1" dirty="0">
                <a:solidFill>
                  <a:prstClr val="black"/>
                </a:solidFill>
              </a:rPr>
              <a:t> </a:t>
            </a:r>
            <a:r>
              <a:rPr lang="pl-PL" sz="1400" dirty="0" smtClean="0">
                <a:solidFill>
                  <a:prstClr val="black"/>
                </a:solidFill>
              </a:rPr>
              <a:t>Egzamin pisało 79 uczniów z klas  III </a:t>
            </a:r>
            <a:r>
              <a:rPr lang="pl-PL" sz="1400" dirty="0">
                <a:solidFill>
                  <a:prstClr val="black"/>
                </a:solidFill>
              </a:rPr>
              <a:t>A, III B, III C i III </a:t>
            </a:r>
            <a:r>
              <a:rPr lang="pl-PL" sz="1400" dirty="0" smtClean="0">
                <a:solidFill>
                  <a:prstClr val="black"/>
                </a:solidFill>
              </a:rPr>
              <a:t>D.</a:t>
            </a:r>
            <a:r>
              <a:rPr lang="pl-PL" sz="1400" dirty="0">
                <a:solidFill>
                  <a:prstClr val="black"/>
                </a:solidFill>
              </a:rPr>
              <a:t> 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dirty="0" smtClean="0">
                <a:solidFill>
                  <a:prstClr val="black"/>
                </a:solidFill>
              </a:rPr>
              <a:t>Najsłabiej </a:t>
            </a:r>
            <a:r>
              <a:rPr lang="pl-PL" sz="1400" dirty="0">
                <a:solidFill>
                  <a:prstClr val="black"/>
                </a:solidFill>
              </a:rPr>
              <a:t>uczniowie napisali zadania: 22, </a:t>
            </a:r>
            <a:r>
              <a:rPr lang="pl-PL" sz="1400" dirty="0" smtClean="0">
                <a:solidFill>
                  <a:prstClr val="black"/>
                </a:solidFill>
              </a:rPr>
              <a:t>4 i 23. </a:t>
            </a:r>
            <a:r>
              <a:rPr lang="pl-PL" sz="1400" dirty="0">
                <a:solidFill>
                  <a:prstClr val="black"/>
                </a:solidFill>
              </a:rPr>
              <a:t>Te zadania okazały się dla uczniów jako bardzo trudne.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 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-Zadanie </a:t>
            </a:r>
            <a:r>
              <a:rPr lang="pl-PL" sz="1400" dirty="0" smtClean="0">
                <a:solidFill>
                  <a:prstClr val="black"/>
                </a:solidFill>
              </a:rPr>
              <a:t>22 (</a:t>
            </a:r>
            <a:r>
              <a:rPr lang="pl-PL" sz="1400" dirty="0">
                <a:solidFill>
                  <a:prstClr val="black"/>
                </a:solidFill>
              </a:rPr>
              <a:t>otwarte) sprawdzające umiejętności szczegółowe </a:t>
            </a:r>
            <a:r>
              <a:rPr lang="pl-PL" sz="1400" dirty="0" smtClean="0">
                <a:solidFill>
                  <a:prstClr val="black"/>
                </a:solidFill>
              </a:rPr>
              <a:t>dotyczące kątów wierzchołkowych, kątów przyległych i własności kątów w trójkącie. </a:t>
            </a:r>
            <a:r>
              <a:rPr lang="pl-PL" sz="1400" dirty="0">
                <a:solidFill>
                  <a:prstClr val="black"/>
                </a:solidFill>
              </a:rPr>
              <a:t>Łatwość  tego zadań określa współczynnik </a:t>
            </a:r>
            <a:r>
              <a:rPr lang="pl-PL" sz="1400" dirty="0" smtClean="0">
                <a:solidFill>
                  <a:prstClr val="black"/>
                </a:solidFill>
              </a:rPr>
              <a:t>0,15, </a:t>
            </a:r>
            <a:r>
              <a:rPr lang="pl-PL" sz="1400" dirty="0">
                <a:solidFill>
                  <a:prstClr val="black"/>
                </a:solidFill>
              </a:rPr>
              <a:t>co oznacza, że było to zadanie bardzo trudne. 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pl-PL" sz="14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 -Zadanie </a:t>
            </a:r>
            <a:r>
              <a:rPr lang="pl-PL" sz="1400" dirty="0" smtClean="0">
                <a:solidFill>
                  <a:prstClr val="black"/>
                </a:solidFill>
              </a:rPr>
              <a:t>4 (zamknięte) </a:t>
            </a:r>
            <a:r>
              <a:rPr lang="pl-PL" sz="1400" dirty="0">
                <a:solidFill>
                  <a:prstClr val="black"/>
                </a:solidFill>
              </a:rPr>
              <a:t>sprawdzające umiejętności szczegółowe </a:t>
            </a:r>
            <a:r>
              <a:rPr lang="pl-PL" sz="1400" dirty="0" smtClean="0">
                <a:solidFill>
                  <a:prstClr val="black"/>
                </a:solidFill>
              </a:rPr>
              <a:t> dotyczące działań na potęgach. </a:t>
            </a:r>
            <a:r>
              <a:rPr lang="pl-PL" sz="1400" dirty="0">
                <a:solidFill>
                  <a:prstClr val="black"/>
                </a:solidFill>
              </a:rPr>
              <a:t>Łatwość  tego zadań określa współczynnik </a:t>
            </a:r>
            <a:r>
              <a:rPr lang="pl-PL" sz="1400" dirty="0" smtClean="0">
                <a:solidFill>
                  <a:prstClr val="black"/>
                </a:solidFill>
              </a:rPr>
              <a:t>0,25, </a:t>
            </a:r>
            <a:r>
              <a:rPr lang="pl-PL" sz="1400" dirty="0">
                <a:solidFill>
                  <a:prstClr val="black"/>
                </a:solidFill>
              </a:rPr>
              <a:t>co oznacza, że było to </a:t>
            </a:r>
            <a:r>
              <a:rPr lang="pl-PL" sz="1400" dirty="0" smtClean="0">
                <a:solidFill>
                  <a:prstClr val="black"/>
                </a:solidFill>
              </a:rPr>
              <a:t>zadanie </a:t>
            </a:r>
            <a:r>
              <a:rPr lang="pl-PL" sz="1400" dirty="0">
                <a:solidFill>
                  <a:prstClr val="black"/>
                </a:solidFill>
              </a:rPr>
              <a:t>trudne.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 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-Zadanie </a:t>
            </a:r>
            <a:r>
              <a:rPr lang="pl-PL" sz="1400" dirty="0" smtClean="0">
                <a:solidFill>
                  <a:prstClr val="black"/>
                </a:solidFill>
              </a:rPr>
              <a:t>23 (otwarte) sprawdzające </a:t>
            </a:r>
            <a:r>
              <a:rPr lang="pl-PL" sz="1400" dirty="0">
                <a:solidFill>
                  <a:prstClr val="black"/>
                </a:solidFill>
              </a:rPr>
              <a:t>umiejętności szczegółowe </a:t>
            </a:r>
            <a:r>
              <a:rPr lang="pl-PL" sz="1400" dirty="0" smtClean="0">
                <a:solidFill>
                  <a:prstClr val="black"/>
                </a:solidFill>
              </a:rPr>
              <a:t> dotyczące własności trapezu, rozwiązywania równań .  Łatwość tego zadania określa współczynnik 0,25, </a:t>
            </a:r>
            <a:r>
              <a:rPr lang="pl-PL" sz="1400" dirty="0">
                <a:solidFill>
                  <a:prstClr val="black"/>
                </a:solidFill>
              </a:rPr>
              <a:t>co oznacza, że było to </a:t>
            </a:r>
            <a:r>
              <a:rPr lang="pl-PL" sz="1400" dirty="0" smtClean="0">
                <a:solidFill>
                  <a:prstClr val="black"/>
                </a:solidFill>
              </a:rPr>
              <a:t>zadanie trudne</a:t>
            </a:r>
            <a:r>
              <a:rPr lang="pl-PL" sz="1400" dirty="0">
                <a:solidFill>
                  <a:prstClr val="black"/>
                </a:solidFill>
              </a:rPr>
              <a:t>. </a:t>
            </a:r>
            <a:endParaRPr lang="pl-PL" sz="14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pl-P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pl-PL" sz="12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pl-PL" sz="12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pl-PL" sz="1200" b="1" dirty="0" smtClean="0"/>
              <a:t>    </a:t>
            </a:r>
            <a:endParaRPr lang="pl-PL" sz="12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410407"/>
              </p:ext>
            </p:extLst>
          </p:nvPr>
        </p:nvGraphicFramePr>
        <p:xfrm>
          <a:off x="72220" y="4365104"/>
          <a:ext cx="9217025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  <a:gridCol w="368681"/>
              </a:tblGrid>
              <a:tr h="386376">
                <a:tc gridSpan="2">
                  <a:txBody>
                    <a:bodyPr/>
                    <a:lstStyle/>
                    <a:p>
                      <a:r>
                        <a:rPr lang="pl-PL" sz="600" dirty="0" smtClean="0"/>
                        <a:t>Zadanie</a:t>
                      </a:r>
                      <a:endParaRPr lang="pl-PL" sz="600" dirty="0"/>
                    </a:p>
                    <a:p>
                      <a:endParaRPr lang="pl-PL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2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3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4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5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6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7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8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9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10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11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12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13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14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15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16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17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18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19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20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21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22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23</a:t>
                      </a:r>
                      <a:endParaRPr lang="pl-PL" sz="800" dirty="0"/>
                    </a:p>
                  </a:txBody>
                  <a:tcPr/>
                </a:tc>
              </a:tr>
              <a:tr h="454884">
                <a:tc rowSpan="2">
                  <a:txBody>
                    <a:bodyPr/>
                    <a:lstStyle/>
                    <a:p>
                      <a:r>
                        <a:rPr lang="pl-PL" sz="800" dirty="0" smtClean="0"/>
                        <a:t>łatwość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okręg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0,69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0,43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0,54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0,27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0,64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0,88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0,57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0,71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0,59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0,57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0,82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0,43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0,38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0,24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0,47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0,45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0,73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0,53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0,49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0,52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0,34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0,16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0,29</a:t>
                      </a:r>
                      <a:endParaRPr lang="pl-PL" sz="800" dirty="0"/>
                    </a:p>
                  </a:txBody>
                  <a:tcPr/>
                </a:tc>
              </a:tr>
              <a:tr h="45488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szkoła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0,67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0,35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0,47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0,25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0,60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0,89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0,56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0,79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0,63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0,62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0,84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0,38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0,41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0,30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0,47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0,48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0,71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0,53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0,48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0,51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0,31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0,15</a:t>
                      </a:r>
                      <a:endParaRPr lang="pl-P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800" dirty="0" smtClean="0"/>
                        <a:t>0,25</a:t>
                      </a:r>
                      <a:endParaRPr lang="pl-PL" sz="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7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4280" y="404664"/>
            <a:ext cx="8425339" cy="6264696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	</a:t>
            </a:r>
            <a:endParaRPr lang="pl-PL" sz="14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	</a:t>
            </a:r>
            <a:r>
              <a:rPr lang="pl-PL" sz="1400" dirty="0" smtClean="0">
                <a:solidFill>
                  <a:prstClr val="black"/>
                </a:solidFill>
              </a:rPr>
              <a:t>Najlepiej </a:t>
            </a:r>
            <a:r>
              <a:rPr lang="pl-PL" sz="1400" dirty="0">
                <a:solidFill>
                  <a:prstClr val="black"/>
                </a:solidFill>
              </a:rPr>
              <a:t>uczniowie napisali zadania: </a:t>
            </a:r>
            <a:r>
              <a:rPr lang="pl-PL" sz="1400" dirty="0" smtClean="0">
                <a:solidFill>
                  <a:prstClr val="black"/>
                </a:solidFill>
              </a:rPr>
              <a:t>zadanie 6 (zamknięte</a:t>
            </a:r>
            <a:r>
              <a:rPr lang="pl-PL" sz="1400" dirty="0">
                <a:solidFill>
                  <a:prstClr val="black"/>
                </a:solidFill>
              </a:rPr>
              <a:t>)-łatwość </a:t>
            </a:r>
            <a:r>
              <a:rPr lang="pl-PL" sz="1400" dirty="0" smtClean="0">
                <a:solidFill>
                  <a:prstClr val="black"/>
                </a:solidFill>
              </a:rPr>
              <a:t>0,89, </a:t>
            </a:r>
            <a:r>
              <a:rPr lang="pl-PL" sz="1400" dirty="0">
                <a:solidFill>
                  <a:prstClr val="black"/>
                </a:solidFill>
              </a:rPr>
              <a:t>zadanie </a:t>
            </a:r>
            <a:r>
              <a:rPr lang="pl-PL" sz="1400" dirty="0" smtClean="0">
                <a:solidFill>
                  <a:prstClr val="black"/>
                </a:solidFill>
              </a:rPr>
              <a:t>11(zamknięte</a:t>
            </a:r>
            <a:r>
              <a:rPr lang="pl-PL" sz="1400" dirty="0">
                <a:solidFill>
                  <a:prstClr val="black"/>
                </a:solidFill>
              </a:rPr>
              <a:t>)-łatwość </a:t>
            </a:r>
            <a:r>
              <a:rPr lang="pl-PL" sz="1400" dirty="0" smtClean="0">
                <a:solidFill>
                  <a:prstClr val="black"/>
                </a:solidFill>
              </a:rPr>
              <a:t>0,84  </a:t>
            </a:r>
            <a:r>
              <a:rPr lang="pl-PL" sz="1400" dirty="0">
                <a:solidFill>
                  <a:prstClr val="black"/>
                </a:solidFill>
              </a:rPr>
              <a:t>i zadanie </a:t>
            </a:r>
            <a:r>
              <a:rPr lang="pl-PL" sz="1400" dirty="0" smtClean="0">
                <a:solidFill>
                  <a:prstClr val="black"/>
                </a:solidFill>
              </a:rPr>
              <a:t>17(zamknięte</a:t>
            </a:r>
            <a:r>
              <a:rPr lang="pl-PL" sz="1400" dirty="0">
                <a:solidFill>
                  <a:prstClr val="black"/>
                </a:solidFill>
              </a:rPr>
              <a:t>)-łatwość </a:t>
            </a:r>
            <a:r>
              <a:rPr lang="pl-PL" sz="1400" dirty="0" smtClean="0">
                <a:solidFill>
                  <a:prstClr val="black"/>
                </a:solidFill>
              </a:rPr>
              <a:t>0,71.</a:t>
            </a:r>
            <a:endParaRPr lang="pl-PL" sz="14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 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Ogólnie ujmując, cały test  dla uczniów gimnazjum w Resku </a:t>
            </a:r>
            <a:r>
              <a:rPr lang="pl-PL" sz="1400" dirty="0" smtClean="0">
                <a:solidFill>
                  <a:prstClr val="black"/>
                </a:solidFill>
              </a:rPr>
              <a:t>był </a:t>
            </a:r>
            <a:r>
              <a:rPr lang="pl-PL" sz="1400" dirty="0">
                <a:solidFill>
                  <a:prstClr val="black"/>
                </a:solidFill>
              </a:rPr>
              <a:t>trudny. Współczynnik łatwości wynosi </a:t>
            </a:r>
            <a:r>
              <a:rPr lang="pl-PL" sz="1400" dirty="0" smtClean="0">
                <a:solidFill>
                  <a:prstClr val="black"/>
                </a:solidFill>
              </a:rPr>
              <a:t>0,45, </a:t>
            </a:r>
            <a:r>
              <a:rPr lang="pl-PL" sz="1400" dirty="0">
                <a:solidFill>
                  <a:prstClr val="black"/>
                </a:solidFill>
              </a:rPr>
              <a:t>natomiast średnia punktów:  </a:t>
            </a:r>
            <a:r>
              <a:rPr lang="pl-PL" sz="1400" dirty="0" smtClean="0">
                <a:solidFill>
                  <a:prstClr val="black"/>
                </a:solidFill>
              </a:rPr>
              <a:t>13,51  </a:t>
            </a:r>
            <a:r>
              <a:rPr lang="pl-PL" sz="1400" dirty="0">
                <a:solidFill>
                  <a:prstClr val="black"/>
                </a:solidFill>
              </a:rPr>
              <a:t>na 30 punktów możliwych do uzyskania. Oznacza to, że uczniowie otrzymali  </a:t>
            </a:r>
            <a:r>
              <a:rPr lang="pl-PL" sz="1400" dirty="0" smtClean="0">
                <a:solidFill>
                  <a:prstClr val="black"/>
                </a:solidFill>
              </a:rPr>
              <a:t>45,02 % </a:t>
            </a:r>
            <a:r>
              <a:rPr lang="pl-PL" sz="1400" dirty="0">
                <a:solidFill>
                  <a:prstClr val="black"/>
                </a:solidFill>
              </a:rPr>
              <a:t>punktów możliwych do uzyskania.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 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b="1" dirty="0">
                <a:solidFill>
                  <a:prstClr val="black"/>
                </a:solidFill>
              </a:rPr>
              <a:t>Wnioski</a:t>
            </a:r>
            <a:endParaRPr lang="pl-PL" sz="14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1400" b="1" dirty="0">
                <a:solidFill>
                  <a:prstClr val="black"/>
                </a:solidFill>
              </a:rPr>
              <a:t> </a:t>
            </a:r>
            <a:endParaRPr lang="pl-PL" sz="1400" dirty="0">
              <a:solidFill>
                <a:prstClr val="black"/>
              </a:solidFill>
            </a:endParaRPr>
          </a:p>
          <a:p>
            <a:pPr marL="228600" lvl="0" indent="-228600" algn="just">
              <a:spcBef>
                <a:spcPts val="0"/>
              </a:spcBef>
              <a:buAutoNum type="arabicPeriod"/>
            </a:pPr>
            <a:r>
              <a:rPr lang="pl-PL" sz="1400" dirty="0" smtClean="0">
                <a:solidFill>
                  <a:prstClr val="black"/>
                </a:solidFill>
              </a:rPr>
              <a:t>Na pracach klasowych i sprawdzianach dawać zadania według nowej formuły egzaminu.</a:t>
            </a:r>
          </a:p>
          <a:p>
            <a:pPr marL="228600" lvl="0" indent="-228600" algn="just">
              <a:spcBef>
                <a:spcPts val="0"/>
              </a:spcBef>
              <a:buAutoNum type="arabicPeriod"/>
            </a:pPr>
            <a:r>
              <a:rPr lang="pl-PL" sz="1400" dirty="0" smtClean="0">
                <a:solidFill>
                  <a:prstClr val="black"/>
                </a:solidFill>
              </a:rPr>
              <a:t>Dokładniej indywidualnie komunikować wyniki nauczania poszczególnych uczniów. Wykorzystać do tego dziennik elektroniczny.</a:t>
            </a:r>
          </a:p>
          <a:p>
            <a:pPr marL="228600" lvl="0" indent="-228600" algn="just">
              <a:spcBef>
                <a:spcPts val="0"/>
              </a:spcBef>
              <a:buAutoNum type="arabicPeriod"/>
            </a:pPr>
            <a:r>
              <a:rPr lang="pl-PL" sz="1400" dirty="0" smtClean="0">
                <a:solidFill>
                  <a:prstClr val="black"/>
                </a:solidFill>
              </a:rPr>
              <a:t>Zajęcia wyrównawcze dla uczniów mających trudności w nauce.</a:t>
            </a:r>
          </a:p>
          <a:p>
            <a:pPr marL="228600" lvl="0" indent="-228600" algn="just">
              <a:spcBef>
                <a:spcPts val="0"/>
              </a:spcBef>
              <a:buAutoNum type="arabicPeriod"/>
            </a:pPr>
            <a:r>
              <a:rPr lang="pl-PL" sz="1400" dirty="0" smtClean="0">
                <a:solidFill>
                  <a:prstClr val="black"/>
                </a:solidFill>
              </a:rPr>
              <a:t>Koło matematyczne dla uczniów uzdolnionych. </a:t>
            </a:r>
          </a:p>
          <a:p>
            <a:pPr marL="228600" lvl="0" indent="-228600" algn="just">
              <a:spcBef>
                <a:spcPts val="0"/>
              </a:spcBef>
              <a:buAutoNum type="arabicPeriod"/>
            </a:pPr>
            <a:r>
              <a:rPr lang="pl-PL" sz="1400" dirty="0" smtClean="0">
                <a:solidFill>
                  <a:prstClr val="black"/>
                </a:solidFill>
              </a:rPr>
              <a:t>Stosować aktywizujące metody nauczania z wykorzystaniem środków multimedialnych.</a:t>
            </a:r>
          </a:p>
          <a:p>
            <a:pPr marL="228600" lvl="0" indent="-228600" algn="just">
              <a:spcBef>
                <a:spcPts val="0"/>
              </a:spcBef>
              <a:buAutoNum type="arabicPeriod"/>
            </a:pPr>
            <a:r>
              <a:rPr lang="pl-PL" sz="1400" dirty="0" smtClean="0">
                <a:solidFill>
                  <a:prstClr val="black"/>
                </a:solidFill>
              </a:rPr>
              <a:t>Zeszyt ćwiczeń w wersji elektronicznej (WSiP).</a:t>
            </a:r>
          </a:p>
          <a:p>
            <a:pPr marL="228600" lvl="0" indent="-228600" algn="just">
              <a:spcBef>
                <a:spcPts val="0"/>
              </a:spcBef>
              <a:buAutoNum type="arabicPeriod"/>
            </a:pPr>
            <a:r>
              <a:rPr lang="pl-PL" sz="1400" dirty="0" smtClean="0">
                <a:solidFill>
                  <a:prstClr val="black"/>
                </a:solidFill>
              </a:rPr>
              <a:t>Samodzielne przygotowywanie się uczniów do egzaminu z wykorzystaniem platformy edukacyjnej (WSiP).</a:t>
            </a:r>
          </a:p>
          <a:p>
            <a:pPr marL="228600" lvl="0" indent="-228600" algn="just">
              <a:spcBef>
                <a:spcPts val="0"/>
              </a:spcBef>
              <a:buAutoNum type="arabicPeriod"/>
            </a:pPr>
            <a:r>
              <a:rPr lang="pl-PL" sz="1400" dirty="0" smtClean="0">
                <a:solidFill>
                  <a:prstClr val="black"/>
                </a:solidFill>
              </a:rPr>
              <a:t>Udział uczniów w konkursach matematycznych.</a:t>
            </a:r>
          </a:p>
          <a:p>
            <a:pPr marL="228600" lvl="0" indent="-228600" algn="just">
              <a:spcBef>
                <a:spcPts val="0"/>
              </a:spcBef>
              <a:buAutoNum type="arabicPeriod"/>
            </a:pPr>
            <a:r>
              <a:rPr lang="pl-PL" sz="1400" dirty="0" smtClean="0">
                <a:solidFill>
                  <a:prstClr val="black"/>
                </a:solidFill>
              </a:rPr>
              <a:t>Testy diagnozujące w klasach I </a:t>
            </a:r>
            <a:r>
              <a:rPr lang="pl-PL" sz="1400" dirty="0" err="1" smtClean="0">
                <a:solidFill>
                  <a:prstClr val="black"/>
                </a:solidFill>
              </a:rPr>
              <a:t>i</a:t>
            </a:r>
            <a:r>
              <a:rPr lang="pl-PL" sz="1400" dirty="0" smtClean="0">
                <a:solidFill>
                  <a:prstClr val="black"/>
                </a:solidFill>
              </a:rPr>
              <a:t> II.</a:t>
            </a:r>
          </a:p>
          <a:p>
            <a:pPr marL="228600" lvl="0" indent="-228600" algn="just">
              <a:spcBef>
                <a:spcPts val="0"/>
              </a:spcBef>
              <a:buAutoNum type="arabicPeriod"/>
            </a:pPr>
            <a:r>
              <a:rPr lang="pl-PL" sz="1400" dirty="0" smtClean="0">
                <a:solidFill>
                  <a:prstClr val="black"/>
                </a:solidFill>
              </a:rPr>
              <a:t>Próba generalna egzaminu </a:t>
            </a:r>
            <a:r>
              <a:rPr lang="pl-PL" sz="1400" dirty="0" err="1" smtClean="0">
                <a:solidFill>
                  <a:prstClr val="black"/>
                </a:solidFill>
              </a:rPr>
              <a:t>Oke</a:t>
            </a:r>
            <a:r>
              <a:rPr lang="pl-PL" sz="1400" dirty="0" smtClean="0">
                <a:solidFill>
                  <a:prstClr val="black"/>
                </a:solidFill>
              </a:rPr>
              <a:t> na hali w klasach III.</a:t>
            </a:r>
            <a:endParaRPr lang="pl-PL" sz="1400" dirty="0">
              <a:solidFill>
                <a:prstClr val="black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pl-PL" sz="1400" dirty="0">
                <a:solidFill>
                  <a:prstClr val="black"/>
                </a:solidFill>
              </a:rPr>
              <a:t> 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pl-PL" sz="1400" dirty="0" smtClean="0">
                <a:solidFill>
                  <a:prstClr val="black"/>
                </a:solidFill>
              </a:rPr>
              <a:t>					Opracował</a:t>
            </a:r>
            <a:r>
              <a:rPr lang="pl-PL" sz="1400" dirty="0">
                <a:solidFill>
                  <a:prstClr val="black"/>
                </a:solidFill>
              </a:rPr>
              <a:t>: Adam </a:t>
            </a:r>
            <a:r>
              <a:rPr lang="pl-PL" sz="1400" dirty="0" err="1" smtClean="0">
                <a:solidFill>
                  <a:prstClr val="black"/>
                </a:solidFill>
              </a:rPr>
              <a:t>Seredyński</a:t>
            </a:r>
            <a:endParaRPr lang="pl-PL" sz="14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pl-PL" sz="14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endParaRPr lang="pl-PL" sz="1400" dirty="0" smtClean="0">
              <a:solidFill>
                <a:prstClr val="black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pl-PL" sz="1400" dirty="0" smtClean="0">
                <a:solidFill>
                  <a:prstClr val="black"/>
                </a:solidFill>
              </a:rPr>
              <a:t>Sierpień 2012 r.</a:t>
            </a:r>
            <a:endParaRPr lang="pl-PL" sz="1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47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459</Words>
  <Application>Microsoft Office PowerPoint</Application>
  <PresentationFormat>Niestandardowy</PresentationFormat>
  <Paragraphs>478</Paragraphs>
  <Slides>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 ANALIZA WYNIKÓW EGZAMINU GIMNAZJALNEGO W KLASACH TRZECICH GIMNAZJUM  IM. KAZIMIERZA GÓRSKIEGO W RESKU CZĘŚĆ MATEMATYCZNO-PRZYRODNICZA MATEMATYKA Kwiecień 2012 r. </vt:lpstr>
      <vt:lpstr>  WYNIKI EGZAMINU GIMNAZJALNEGO 2012  – RESKO  CZĘŚĆ MATEMATYCZNO – PRZYRODNICZA Matematyka 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WYNIKÓW EGZAMINU GIMNAZJALNEGO W KLASACH TRZECICH GIMNAZJUM  IM. KAZIMIERZA GÓRSKIEGO W RESKU CZĘŚĆ MATEMATYCZNO-PRZYRODNICZA MATEMATYKA Kwiecień 2012 R. </dc:title>
  <dc:creator>admin</dc:creator>
  <cp:lastModifiedBy>admin</cp:lastModifiedBy>
  <cp:revision>88</cp:revision>
  <cp:lastPrinted>2012-08-28T19:43:12Z</cp:lastPrinted>
  <dcterms:created xsi:type="dcterms:W3CDTF">2012-08-28T10:06:00Z</dcterms:created>
  <dcterms:modified xsi:type="dcterms:W3CDTF">2012-08-28T20:18:56Z</dcterms:modified>
</cp:coreProperties>
</file>