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Powiat</c:v>
                </c:pt>
                <c:pt idx="2">
                  <c:v>Wojewódz.</c:v>
                </c:pt>
                <c:pt idx="3">
                  <c:v>Okręg</c:v>
                </c:pt>
                <c:pt idx="4">
                  <c:v>Kraj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54.41</c:v>
                </c:pt>
                <c:pt idx="1">
                  <c:v>54.01</c:v>
                </c:pt>
                <c:pt idx="2">
                  <c:v>58.57</c:v>
                </c:pt>
                <c:pt idx="3">
                  <c:v>59.48</c:v>
                </c:pt>
                <c:pt idx="4">
                  <c:v>61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Powiat</c:v>
                </c:pt>
                <c:pt idx="2">
                  <c:v>Wojewódz.</c:v>
                </c:pt>
                <c:pt idx="3">
                  <c:v>Okręg</c:v>
                </c:pt>
                <c:pt idx="4">
                  <c:v>Kraj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Szkoła</c:v>
                </c:pt>
                <c:pt idx="1">
                  <c:v>Powiat</c:v>
                </c:pt>
                <c:pt idx="2">
                  <c:v>Wojewódz.</c:v>
                </c:pt>
                <c:pt idx="3">
                  <c:v>Okręg</c:v>
                </c:pt>
                <c:pt idx="4">
                  <c:v>Kraj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13248"/>
        <c:axId val="60613760"/>
      </c:barChart>
      <c:catAx>
        <c:axId val="21013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  <c:crossAx val="60613760"/>
        <c:crosses val="autoZero"/>
        <c:auto val="1"/>
        <c:lblAlgn val="ctr"/>
        <c:lblOffset val="100"/>
        <c:noMultiLvlLbl val="0"/>
      </c:catAx>
      <c:valAx>
        <c:axId val="60613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013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Śred. Szkoły</c:v>
                </c:pt>
                <c:pt idx="1">
                  <c:v>III A</c:v>
                </c:pt>
                <c:pt idx="2">
                  <c:v>III B</c:v>
                </c:pt>
                <c:pt idx="3">
                  <c:v>III C</c:v>
                </c:pt>
                <c:pt idx="4">
                  <c:v>III D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54.4</c:v>
                </c:pt>
                <c:pt idx="1">
                  <c:v>46.9</c:v>
                </c:pt>
                <c:pt idx="2">
                  <c:v>56</c:v>
                </c:pt>
                <c:pt idx="3">
                  <c:v>57</c:v>
                </c:pt>
                <c:pt idx="4">
                  <c:v>48.9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Śred. Szkoły</c:v>
                </c:pt>
                <c:pt idx="1">
                  <c:v>III A</c:v>
                </c:pt>
                <c:pt idx="2">
                  <c:v>III B</c:v>
                </c:pt>
                <c:pt idx="3">
                  <c:v>III C</c:v>
                </c:pt>
                <c:pt idx="4">
                  <c:v>III D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Śred. Szkoły</c:v>
                </c:pt>
                <c:pt idx="1">
                  <c:v>III A</c:v>
                </c:pt>
                <c:pt idx="2">
                  <c:v>III B</c:v>
                </c:pt>
                <c:pt idx="3">
                  <c:v>III C</c:v>
                </c:pt>
                <c:pt idx="4">
                  <c:v>III D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504000"/>
        <c:axId val="25505792"/>
      </c:barChart>
      <c:catAx>
        <c:axId val="25504000"/>
        <c:scaling>
          <c:orientation val="minMax"/>
        </c:scaling>
        <c:delete val="0"/>
        <c:axPos val="b"/>
        <c:majorTickMark val="out"/>
        <c:minorTickMark val="none"/>
        <c:tickLblPos val="nextTo"/>
        <c:crossAx val="25505792"/>
        <c:crosses val="autoZero"/>
        <c:auto val="1"/>
        <c:lblAlgn val="ctr"/>
        <c:lblOffset val="100"/>
        <c:noMultiLvlLbl val="0"/>
      </c:catAx>
      <c:valAx>
        <c:axId val="25505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504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Śred. Szkoły</c:v>
                </c:pt>
                <c:pt idx="1">
                  <c:v>Chronologia</c:v>
                </c:pt>
                <c:pt idx="2">
                  <c:v>Analiza</c:v>
                </c:pt>
                <c:pt idx="3">
                  <c:v>Narracja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54.41</c:v>
                </c:pt>
                <c:pt idx="1">
                  <c:v>53.6</c:v>
                </c:pt>
                <c:pt idx="2">
                  <c:v>50.2</c:v>
                </c:pt>
                <c:pt idx="3">
                  <c:v>62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Śred. Szkoły</c:v>
                </c:pt>
                <c:pt idx="1">
                  <c:v>Chronologia</c:v>
                </c:pt>
                <c:pt idx="2">
                  <c:v>Analiza</c:v>
                </c:pt>
                <c:pt idx="3">
                  <c:v>Narracja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invertIfNegative val="0"/>
          <c:cat>
            <c:strRef>
              <c:f>Arkusz1!$A$2:$A$5</c:f>
              <c:strCache>
                <c:ptCount val="4"/>
                <c:pt idx="0">
                  <c:v>Śred. Szkoły</c:v>
                </c:pt>
                <c:pt idx="1">
                  <c:v>Chronologia</c:v>
                </c:pt>
                <c:pt idx="2">
                  <c:v>Analiza</c:v>
                </c:pt>
                <c:pt idx="3">
                  <c:v>Narracja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25024"/>
        <c:axId val="21826560"/>
      </c:barChart>
      <c:catAx>
        <c:axId val="21825024"/>
        <c:scaling>
          <c:orientation val="minMax"/>
        </c:scaling>
        <c:delete val="0"/>
        <c:axPos val="b"/>
        <c:majorTickMark val="out"/>
        <c:minorTickMark val="none"/>
        <c:tickLblPos val="nextTo"/>
        <c:crossAx val="21826560"/>
        <c:crosses val="autoZero"/>
        <c:auto val="1"/>
        <c:lblAlgn val="ctr"/>
        <c:lblOffset val="100"/>
        <c:noMultiLvlLbl val="0"/>
      </c:catAx>
      <c:valAx>
        <c:axId val="21826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825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Zadania</c:v>
                </c:pt>
              </c:strCache>
            </c:strRef>
          </c:tx>
          <c:invertIfNegative val="0"/>
          <c:cat>
            <c:numRef>
              <c:f>Arkusz1!$A$2:$A$21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Arkusz1!$B$2:$B$21</c:f>
              <c:numCache>
                <c:formatCode>General</c:formatCode>
                <c:ptCount val="20"/>
                <c:pt idx="0">
                  <c:v>31</c:v>
                </c:pt>
                <c:pt idx="1">
                  <c:v>44</c:v>
                </c:pt>
                <c:pt idx="2">
                  <c:v>59</c:v>
                </c:pt>
                <c:pt idx="3">
                  <c:v>35</c:v>
                </c:pt>
                <c:pt idx="4">
                  <c:v>43</c:v>
                </c:pt>
                <c:pt idx="5">
                  <c:v>40</c:v>
                </c:pt>
                <c:pt idx="6">
                  <c:v>59</c:v>
                </c:pt>
                <c:pt idx="7">
                  <c:v>66</c:v>
                </c:pt>
                <c:pt idx="8">
                  <c:v>75</c:v>
                </c:pt>
                <c:pt idx="9">
                  <c:v>48</c:v>
                </c:pt>
                <c:pt idx="10">
                  <c:v>51</c:v>
                </c:pt>
                <c:pt idx="11">
                  <c:v>62</c:v>
                </c:pt>
                <c:pt idx="12">
                  <c:v>84</c:v>
                </c:pt>
                <c:pt idx="13">
                  <c:v>49</c:v>
                </c:pt>
                <c:pt idx="14">
                  <c:v>56</c:v>
                </c:pt>
                <c:pt idx="15">
                  <c:v>68</c:v>
                </c:pt>
                <c:pt idx="16">
                  <c:v>29</c:v>
                </c:pt>
                <c:pt idx="17">
                  <c:v>35</c:v>
                </c:pt>
                <c:pt idx="18">
                  <c:v>34</c:v>
                </c:pt>
                <c:pt idx="19">
                  <c:v>49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invertIfNegative val="0"/>
          <c:cat>
            <c:numRef>
              <c:f>Arkusz1!$A$2:$A$21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Arkusz1!$C$2:$C$21</c:f>
              <c:numCache>
                <c:formatCode>General</c:formatCode>
                <c:ptCount val="20"/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invertIfNegative val="0"/>
          <c:cat>
            <c:numRef>
              <c:f>Arkusz1!$A$2:$A$21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Arkusz1!$D$2:$D$21</c:f>
              <c:numCache>
                <c:formatCode>General</c:formatCode>
                <c:ptCount val="2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48832"/>
        <c:axId val="21850368"/>
      </c:barChart>
      <c:catAx>
        <c:axId val="21848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850368"/>
        <c:crosses val="autoZero"/>
        <c:auto val="1"/>
        <c:lblAlgn val="ctr"/>
        <c:lblOffset val="100"/>
        <c:noMultiLvlLbl val="0"/>
      </c:catAx>
      <c:valAx>
        <c:axId val="21850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848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908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752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241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832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87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629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100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79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128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285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29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9EF13-D18B-4671-9203-1A115AFAE8E9}" type="datetimeFigureOut">
              <a:rPr lang="pl-PL" smtClean="0"/>
              <a:t>2012-08-30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FC3E7-0567-48B5-91FD-8074ABC065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397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1340769"/>
            <a:ext cx="7702624" cy="2259682"/>
          </a:xfrm>
        </p:spPr>
        <p:txBody>
          <a:bodyPr>
            <a:normAutofit/>
          </a:bodyPr>
          <a:lstStyle/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ANALIZA  WYNIKÓW EGZAMINU </a:t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GIMNAZJALNEGO – KWIECIEŃ 2012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solidFill>
                <a:srgbClr val="00B0F0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HISTORIA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endParaRPr lang="pl-PL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OGÓLNE   INFORMACJE  O  TEŚCIE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Zestaw egzaminacyjny zawierał 24 zadania, w tym 20 zadań z historii  i 4 zadania</a:t>
            </a:r>
          </a:p>
          <a:p>
            <a:pPr marL="0" indent="0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z wiedzy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społeczeństwie,  za które łącznie można było uzyskać  33 punkty,</a:t>
            </a:r>
          </a:p>
          <a:p>
            <a:pPr marL="0" indent="0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Z  historii zadania sprawdzały wiedzę i umiejętności z zakresu wszystkich wymagań ogólnych  ujętych w podstawie programowej,</a:t>
            </a:r>
          </a:p>
          <a:p>
            <a:pPr marL="0" indent="0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Zadania z zakresu historii rozkładały się na następujące umiejętności : </a:t>
            </a:r>
          </a:p>
          <a:p>
            <a:pPr marL="0" indent="0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  I. Chronologia historyczna – 6 zadań,</a:t>
            </a:r>
          </a:p>
          <a:p>
            <a:pPr marL="0" indent="0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II. Analiza i interpretacja historyczna – 13 zadań,</a:t>
            </a:r>
          </a:p>
          <a:p>
            <a:pPr marL="0" indent="0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III. Tworzenie narracji historycznej – 1 zadanie</a:t>
            </a:r>
          </a:p>
          <a:p>
            <a:pPr marL="0" indent="0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Spośród  20 zadań z historii  14 zadań było opartych na  źródłach tekstowych </a:t>
            </a:r>
          </a:p>
          <a:p>
            <a:pPr marL="0" indent="0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i  ikonograficznych.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67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PORÓWNANIE WYNIKÓW SZKOŁY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7528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586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WYNIKI  POSZCZEGÓLNYCH  KLAS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15619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698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WYNIK  SZKOŁY  Z PODZIAŁEM  NA UMIEJĘTNOŚCI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5026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316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WYNIK  SZKOŁY  UZYSKANY  ZA POSZCZEGÓLNE  ZADANIA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008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83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WNIOSKI:</a:t>
            </a:r>
            <a:endParaRPr lang="pl-PL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Więcej czasu  poświęcić na rozwiązywanie zadań z tekstami źródłowymi, ikonograficznymi, mapami i tablicami genealogicznymi,</a:t>
            </a:r>
          </a:p>
          <a:p>
            <a:pPr marL="0" indent="0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Konsekwentnie wymagać znajomości dat i pojęć historycznych,</a:t>
            </a:r>
          </a:p>
          <a:p>
            <a:pPr marL="0" indent="0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Doskonalić czytanie ze zrozumieniem różnych tekstów kultury,</a:t>
            </a:r>
          </a:p>
          <a:p>
            <a:pPr marL="0" indent="0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Wykorzystać sprzęt audiowizualny do atrakcyjnego przekazu wiedzy i umiejętności,</a:t>
            </a:r>
          </a:p>
          <a:p>
            <a:pPr marL="0" indent="0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Motywować uczniów do nauki, stosować pochwały nawet za drobne postępy,</a:t>
            </a:r>
          </a:p>
          <a:p>
            <a:pPr marL="0" indent="0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Poprawić frekwencję uczniów na zajęciach, szczególnie na siódmej lekcji,</a:t>
            </a:r>
          </a:p>
          <a:p>
            <a:pPr marL="0" indent="0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Wyrównać braki w umiejętnościach u uczniów klas I na podstawie diagnozy na wejściu.</a:t>
            </a:r>
          </a:p>
          <a:p>
            <a:pPr marL="0" indent="0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Opracował : Józef  Andrzejewski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8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215</Words>
  <Application>Microsoft Office PowerPoint</Application>
  <PresentationFormat>Pokaz na ekranie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ANALIZA  WYNIKÓW EGZAMINU   GIMNAZJALNEGO – KWIECIEŃ 2012</vt:lpstr>
      <vt:lpstr>OGÓLNE   INFORMACJE  O  TEŚCIE</vt:lpstr>
      <vt:lpstr>PORÓWNANIE WYNIKÓW SZKOŁY</vt:lpstr>
      <vt:lpstr>WYNIKI  POSZCZEGÓLNYCH  KLAS</vt:lpstr>
      <vt:lpstr>WYNIK  SZKOŁY  Z PODZIAŁEM  NA UMIEJĘTNOŚCI</vt:lpstr>
      <vt:lpstr>WYNIK  SZKOŁY  UZYSKANY  ZA POSZCZEGÓLNE  ZADANIA</vt:lpstr>
      <vt:lpstr>WNIOSKI: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 WYNIKÓW EGZAMINU GIMNAZJALNEGO – KWIECIEŃ 2012</dc:title>
  <dc:creator>Admin</dc:creator>
  <cp:lastModifiedBy>Kuba</cp:lastModifiedBy>
  <cp:revision>18</cp:revision>
  <dcterms:created xsi:type="dcterms:W3CDTF">2012-08-30T08:15:27Z</dcterms:created>
  <dcterms:modified xsi:type="dcterms:W3CDTF">2012-08-30T21:58:53Z</dcterms:modified>
</cp:coreProperties>
</file>